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57" r:id="rId4"/>
    <p:sldId id="258" r:id="rId5"/>
    <p:sldId id="259" r:id="rId6"/>
    <p:sldId id="265" r:id="rId7"/>
    <p:sldId id="272" r:id="rId8"/>
    <p:sldId id="274" r:id="rId9"/>
    <p:sldId id="273" r:id="rId10"/>
    <p:sldId id="267" r:id="rId11"/>
    <p:sldId id="270" r:id="rId12"/>
    <p:sldId id="271" r:id="rId13"/>
    <p:sldId id="266" r:id="rId14"/>
    <p:sldId id="275" r:id="rId15"/>
    <p:sldId id="269"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B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123" d="100"/>
          <a:sy n="123" d="100"/>
        </p:scale>
        <p:origin x="12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urtney Swilley" userId="dde13aba-2602-4eb1-8ca8-65ad24c35c46" providerId="ADAL" clId="{717DF654-01E1-4F56-95B6-1F3887B8901F}"/>
    <pc:docChg chg="modSld">
      <pc:chgData name="Courtney Swilley" userId="dde13aba-2602-4eb1-8ca8-65ad24c35c46" providerId="ADAL" clId="{717DF654-01E1-4F56-95B6-1F3887B8901F}" dt="2023-09-15T15:12:34.498" v="16" actId="20577"/>
      <pc:docMkLst>
        <pc:docMk/>
      </pc:docMkLst>
      <pc:sldChg chg="modSp mod">
        <pc:chgData name="Courtney Swilley" userId="dde13aba-2602-4eb1-8ca8-65ad24c35c46" providerId="ADAL" clId="{717DF654-01E1-4F56-95B6-1F3887B8901F}" dt="2023-09-15T15:12:34.498" v="16" actId="20577"/>
        <pc:sldMkLst>
          <pc:docMk/>
          <pc:sldMk cId="3240405080" sldId="269"/>
        </pc:sldMkLst>
        <pc:spChg chg="mod">
          <ac:chgData name="Courtney Swilley" userId="dde13aba-2602-4eb1-8ca8-65ad24c35c46" providerId="ADAL" clId="{717DF654-01E1-4F56-95B6-1F3887B8901F}" dt="2023-09-15T15:12:34.498" v="16" actId="20577"/>
          <ac:spMkLst>
            <pc:docMk/>
            <pc:sldMk cId="3240405080" sldId="269"/>
            <ac:spMk id="3" creationId="{92417431-ECE2-417F-B227-963D366D830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25F900-7B1D-4017-8102-750FD447612E}" type="datetimeFigureOut">
              <a:rPr lang="en-US" smtClean="0"/>
              <a:t>9/15/2023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8A7300-649C-4E59-A695-056446F165C0}" type="slidenum">
              <a:rPr lang="en-US" smtClean="0"/>
              <a:t>‹#›</a:t>
            </a:fld>
            <a:endParaRPr lang="en-US"/>
          </a:p>
        </p:txBody>
      </p:sp>
    </p:spTree>
    <p:extLst>
      <p:ext uri="{BB962C8B-B14F-4D97-AF65-F5344CB8AC3E}">
        <p14:creationId xmlns:p14="http://schemas.microsoft.com/office/powerpoint/2010/main" val="3544142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F9A84-2304-425C-9363-07A2DC4A6C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D2695E4-D468-4AC5-9DF7-390DE110B9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F9C6BD-6B5E-4CB9-926C-915BF4F181B2}"/>
              </a:ext>
            </a:extLst>
          </p:cNvPr>
          <p:cNvSpPr>
            <a:spLocks noGrp="1"/>
          </p:cNvSpPr>
          <p:nvPr>
            <p:ph type="dt" sz="half" idx="10"/>
          </p:nvPr>
        </p:nvSpPr>
        <p:spPr/>
        <p:txBody>
          <a:bodyPr/>
          <a:lstStyle/>
          <a:p>
            <a:fld id="{AF3A98D1-9827-40EF-8BB4-45C27CDAFA04}" type="datetimeFigureOut">
              <a:rPr lang="en-US" smtClean="0"/>
              <a:t>9/15/2023</a:t>
            </a:fld>
            <a:endParaRPr lang="en-US"/>
          </a:p>
        </p:txBody>
      </p:sp>
      <p:sp>
        <p:nvSpPr>
          <p:cNvPr id="5" name="Footer Placeholder 4">
            <a:extLst>
              <a:ext uri="{FF2B5EF4-FFF2-40B4-BE49-F238E27FC236}">
                <a16:creationId xmlns:a16="http://schemas.microsoft.com/office/drawing/2014/main" id="{CB7307AC-D44D-4DF7-B2C1-6AD3CE9E01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45DE05-3259-4B6A-BF08-1831AB2C3B3D}"/>
              </a:ext>
            </a:extLst>
          </p:cNvPr>
          <p:cNvSpPr>
            <a:spLocks noGrp="1"/>
          </p:cNvSpPr>
          <p:nvPr>
            <p:ph type="sldNum" sz="quarter" idx="12"/>
          </p:nvPr>
        </p:nvSpPr>
        <p:spPr/>
        <p:txBody>
          <a:bodyPr/>
          <a:lstStyle/>
          <a:p>
            <a:fld id="{757D826F-18BF-4AEB-B1FD-162970554376}" type="slidenum">
              <a:rPr lang="en-US" smtClean="0"/>
              <a:t>‹#›</a:t>
            </a:fld>
            <a:endParaRPr lang="en-US"/>
          </a:p>
        </p:txBody>
      </p:sp>
    </p:spTree>
    <p:extLst>
      <p:ext uri="{BB962C8B-B14F-4D97-AF65-F5344CB8AC3E}">
        <p14:creationId xmlns:p14="http://schemas.microsoft.com/office/powerpoint/2010/main" val="3703648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2B806-0D1A-41CA-AF48-7AD7562FA8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BDD393-E746-4B3A-9DE8-536162A42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719A98-D895-48E1-8BE5-5B540D8EDE27}"/>
              </a:ext>
            </a:extLst>
          </p:cNvPr>
          <p:cNvSpPr>
            <a:spLocks noGrp="1"/>
          </p:cNvSpPr>
          <p:nvPr>
            <p:ph type="dt" sz="half" idx="10"/>
          </p:nvPr>
        </p:nvSpPr>
        <p:spPr/>
        <p:txBody>
          <a:bodyPr/>
          <a:lstStyle/>
          <a:p>
            <a:fld id="{AF3A98D1-9827-40EF-8BB4-45C27CDAFA04}" type="datetimeFigureOut">
              <a:rPr lang="en-US" smtClean="0"/>
              <a:t>9/15/2023</a:t>
            </a:fld>
            <a:endParaRPr lang="en-US"/>
          </a:p>
        </p:txBody>
      </p:sp>
      <p:sp>
        <p:nvSpPr>
          <p:cNvPr id="5" name="Footer Placeholder 4">
            <a:extLst>
              <a:ext uri="{FF2B5EF4-FFF2-40B4-BE49-F238E27FC236}">
                <a16:creationId xmlns:a16="http://schemas.microsoft.com/office/drawing/2014/main" id="{7A7F2B16-E89F-4299-B060-DF3E4BDDF4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F2AC5F-9522-4275-B53D-D728162B2C58}"/>
              </a:ext>
            </a:extLst>
          </p:cNvPr>
          <p:cNvSpPr>
            <a:spLocks noGrp="1"/>
          </p:cNvSpPr>
          <p:nvPr>
            <p:ph type="sldNum" sz="quarter" idx="12"/>
          </p:nvPr>
        </p:nvSpPr>
        <p:spPr/>
        <p:txBody>
          <a:bodyPr/>
          <a:lstStyle/>
          <a:p>
            <a:fld id="{757D826F-18BF-4AEB-B1FD-162970554376}" type="slidenum">
              <a:rPr lang="en-US" smtClean="0"/>
              <a:t>‹#›</a:t>
            </a:fld>
            <a:endParaRPr lang="en-US"/>
          </a:p>
        </p:txBody>
      </p:sp>
    </p:spTree>
    <p:extLst>
      <p:ext uri="{BB962C8B-B14F-4D97-AF65-F5344CB8AC3E}">
        <p14:creationId xmlns:p14="http://schemas.microsoft.com/office/powerpoint/2010/main" val="2128043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C45FBB-A800-4B6E-BDA5-06B61411F0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98DFAF-27B2-4D04-9E3F-652D4F261F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7CD6F-B1BD-486F-AF56-AB48A6001A4A}"/>
              </a:ext>
            </a:extLst>
          </p:cNvPr>
          <p:cNvSpPr>
            <a:spLocks noGrp="1"/>
          </p:cNvSpPr>
          <p:nvPr>
            <p:ph type="dt" sz="half" idx="10"/>
          </p:nvPr>
        </p:nvSpPr>
        <p:spPr/>
        <p:txBody>
          <a:bodyPr/>
          <a:lstStyle/>
          <a:p>
            <a:fld id="{AF3A98D1-9827-40EF-8BB4-45C27CDAFA04}" type="datetimeFigureOut">
              <a:rPr lang="en-US" smtClean="0"/>
              <a:t>9/15/2023</a:t>
            </a:fld>
            <a:endParaRPr lang="en-US"/>
          </a:p>
        </p:txBody>
      </p:sp>
      <p:sp>
        <p:nvSpPr>
          <p:cNvPr id="5" name="Footer Placeholder 4">
            <a:extLst>
              <a:ext uri="{FF2B5EF4-FFF2-40B4-BE49-F238E27FC236}">
                <a16:creationId xmlns:a16="http://schemas.microsoft.com/office/drawing/2014/main" id="{A23953B8-AB15-434E-8499-5A8D6B668C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1B4FE9-61BB-4E57-BC49-3EE5F79BA2BE}"/>
              </a:ext>
            </a:extLst>
          </p:cNvPr>
          <p:cNvSpPr>
            <a:spLocks noGrp="1"/>
          </p:cNvSpPr>
          <p:nvPr>
            <p:ph type="sldNum" sz="quarter" idx="12"/>
          </p:nvPr>
        </p:nvSpPr>
        <p:spPr/>
        <p:txBody>
          <a:bodyPr/>
          <a:lstStyle/>
          <a:p>
            <a:fld id="{757D826F-18BF-4AEB-B1FD-162970554376}" type="slidenum">
              <a:rPr lang="en-US" smtClean="0"/>
              <a:t>‹#›</a:t>
            </a:fld>
            <a:endParaRPr lang="en-US"/>
          </a:p>
        </p:txBody>
      </p:sp>
    </p:spTree>
    <p:extLst>
      <p:ext uri="{BB962C8B-B14F-4D97-AF65-F5344CB8AC3E}">
        <p14:creationId xmlns:p14="http://schemas.microsoft.com/office/powerpoint/2010/main" val="180063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8292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8337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70394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82150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848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9712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90053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4032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64C93-DB5E-49E7-8039-84D714E236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D0BE24-081A-4416-9CE6-2ACC8260F5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CF2C01-7BFA-4D7C-B68A-5ADDAF5822D2}"/>
              </a:ext>
            </a:extLst>
          </p:cNvPr>
          <p:cNvSpPr>
            <a:spLocks noGrp="1"/>
          </p:cNvSpPr>
          <p:nvPr>
            <p:ph type="dt" sz="half" idx="10"/>
          </p:nvPr>
        </p:nvSpPr>
        <p:spPr/>
        <p:txBody>
          <a:bodyPr/>
          <a:lstStyle/>
          <a:p>
            <a:fld id="{AF3A98D1-9827-40EF-8BB4-45C27CDAFA04}" type="datetimeFigureOut">
              <a:rPr lang="en-US" smtClean="0"/>
              <a:t>9/15/2023</a:t>
            </a:fld>
            <a:endParaRPr lang="en-US"/>
          </a:p>
        </p:txBody>
      </p:sp>
      <p:sp>
        <p:nvSpPr>
          <p:cNvPr id="5" name="Footer Placeholder 4">
            <a:extLst>
              <a:ext uri="{FF2B5EF4-FFF2-40B4-BE49-F238E27FC236}">
                <a16:creationId xmlns:a16="http://schemas.microsoft.com/office/drawing/2014/main" id="{437A79C8-0372-4817-85DE-44AAD779C9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95C9D4-13CC-42D0-92FE-99394D19EAE2}"/>
              </a:ext>
            </a:extLst>
          </p:cNvPr>
          <p:cNvSpPr>
            <a:spLocks noGrp="1"/>
          </p:cNvSpPr>
          <p:nvPr>
            <p:ph type="sldNum" sz="quarter" idx="12"/>
          </p:nvPr>
        </p:nvSpPr>
        <p:spPr/>
        <p:txBody>
          <a:bodyPr/>
          <a:lstStyle/>
          <a:p>
            <a:fld id="{757D826F-18BF-4AEB-B1FD-162970554376}" type="slidenum">
              <a:rPr lang="en-US" smtClean="0"/>
              <a:t>‹#›</a:t>
            </a:fld>
            <a:endParaRPr lang="en-US"/>
          </a:p>
        </p:txBody>
      </p:sp>
    </p:spTree>
    <p:extLst>
      <p:ext uri="{BB962C8B-B14F-4D97-AF65-F5344CB8AC3E}">
        <p14:creationId xmlns:p14="http://schemas.microsoft.com/office/powerpoint/2010/main" val="407391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71790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72742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1015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71AB2-12DD-489D-AC83-C552CA5F2F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3DFA62-9539-4EC3-8BFD-3E4A29F235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AD3DD6-E7D8-41CC-A766-F9714B59AAE1}"/>
              </a:ext>
            </a:extLst>
          </p:cNvPr>
          <p:cNvSpPr>
            <a:spLocks noGrp="1"/>
          </p:cNvSpPr>
          <p:nvPr>
            <p:ph type="dt" sz="half" idx="10"/>
          </p:nvPr>
        </p:nvSpPr>
        <p:spPr/>
        <p:txBody>
          <a:bodyPr/>
          <a:lstStyle/>
          <a:p>
            <a:fld id="{AF3A98D1-9827-40EF-8BB4-45C27CDAFA04}" type="datetimeFigureOut">
              <a:rPr lang="en-US" smtClean="0"/>
              <a:t>9/15/2023</a:t>
            </a:fld>
            <a:endParaRPr lang="en-US"/>
          </a:p>
        </p:txBody>
      </p:sp>
      <p:sp>
        <p:nvSpPr>
          <p:cNvPr id="5" name="Footer Placeholder 4">
            <a:extLst>
              <a:ext uri="{FF2B5EF4-FFF2-40B4-BE49-F238E27FC236}">
                <a16:creationId xmlns:a16="http://schemas.microsoft.com/office/drawing/2014/main" id="{75D25273-109A-4068-A459-2D053ACBD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5BDBC5-5F33-480A-9F47-9B90FAEF6447}"/>
              </a:ext>
            </a:extLst>
          </p:cNvPr>
          <p:cNvSpPr>
            <a:spLocks noGrp="1"/>
          </p:cNvSpPr>
          <p:nvPr>
            <p:ph type="sldNum" sz="quarter" idx="12"/>
          </p:nvPr>
        </p:nvSpPr>
        <p:spPr/>
        <p:txBody>
          <a:bodyPr/>
          <a:lstStyle/>
          <a:p>
            <a:fld id="{757D826F-18BF-4AEB-B1FD-162970554376}" type="slidenum">
              <a:rPr lang="en-US" smtClean="0"/>
              <a:t>‹#›</a:t>
            </a:fld>
            <a:endParaRPr lang="en-US"/>
          </a:p>
        </p:txBody>
      </p:sp>
    </p:spTree>
    <p:extLst>
      <p:ext uri="{BB962C8B-B14F-4D97-AF65-F5344CB8AC3E}">
        <p14:creationId xmlns:p14="http://schemas.microsoft.com/office/powerpoint/2010/main" val="3701534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09D16-7DCC-4207-929D-BB05241592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4BA142-0CCB-47A1-89D4-1C07ECD7C2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802B48-F7E2-4CEF-9DFF-31A3169D23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8F3014-3F4F-40AA-964B-828B7CB66483}"/>
              </a:ext>
            </a:extLst>
          </p:cNvPr>
          <p:cNvSpPr>
            <a:spLocks noGrp="1"/>
          </p:cNvSpPr>
          <p:nvPr>
            <p:ph type="dt" sz="half" idx="10"/>
          </p:nvPr>
        </p:nvSpPr>
        <p:spPr/>
        <p:txBody>
          <a:bodyPr/>
          <a:lstStyle/>
          <a:p>
            <a:fld id="{AF3A98D1-9827-40EF-8BB4-45C27CDAFA04}" type="datetimeFigureOut">
              <a:rPr lang="en-US" smtClean="0"/>
              <a:t>9/15/2023</a:t>
            </a:fld>
            <a:endParaRPr lang="en-US"/>
          </a:p>
        </p:txBody>
      </p:sp>
      <p:sp>
        <p:nvSpPr>
          <p:cNvPr id="6" name="Footer Placeholder 5">
            <a:extLst>
              <a:ext uri="{FF2B5EF4-FFF2-40B4-BE49-F238E27FC236}">
                <a16:creationId xmlns:a16="http://schemas.microsoft.com/office/drawing/2014/main" id="{94155283-0004-45D9-BA73-EBF64E5F8C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07EE27-C232-4A92-A5D2-7C87C16C847B}"/>
              </a:ext>
            </a:extLst>
          </p:cNvPr>
          <p:cNvSpPr>
            <a:spLocks noGrp="1"/>
          </p:cNvSpPr>
          <p:nvPr>
            <p:ph type="sldNum" sz="quarter" idx="12"/>
          </p:nvPr>
        </p:nvSpPr>
        <p:spPr/>
        <p:txBody>
          <a:bodyPr/>
          <a:lstStyle/>
          <a:p>
            <a:fld id="{757D826F-18BF-4AEB-B1FD-162970554376}" type="slidenum">
              <a:rPr lang="en-US" smtClean="0"/>
              <a:t>‹#›</a:t>
            </a:fld>
            <a:endParaRPr lang="en-US"/>
          </a:p>
        </p:txBody>
      </p:sp>
    </p:spTree>
    <p:extLst>
      <p:ext uri="{BB962C8B-B14F-4D97-AF65-F5344CB8AC3E}">
        <p14:creationId xmlns:p14="http://schemas.microsoft.com/office/powerpoint/2010/main" val="1663394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59670-0D13-43F8-B490-5A97924D0E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18DD82-91C6-4B7A-A11E-C9ED1B0EC5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F5A018-067A-4771-80E2-E3ACB1A38A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918529-76E3-4073-8BE9-BF2043D415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ABBD7F-DB1E-4001-AA38-CD84ACE7963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FE055F-17F9-44CD-AF26-18AC588AF759}"/>
              </a:ext>
            </a:extLst>
          </p:cNvPr>
          <p:cNvSpPr>
            <a:spLocks noGrp="1"/>
          </p:cNvSpPr>
          <p:nvPr>
            <p:ph type="dt" sz="half" idx="10"/>
          </p:nvPr>
        </p:nvSpPr>
        <p:spPr/>
        <p:txBody>
          <a:bodyPr/>
          <a:lstStyle/>
          <a:p>
            <a:fld id="{AF3A98D1-9827-40EF-8BB4-45C27CDAFA04}" type="datetimeFigureOut">
              <a:rPr lang="en-US" smtClean="0"/>
              <a:t>9/15/2023</a:t>
            </a:fld>
            <a:endParaRPr lang="en-US"/>
          </a:p>
        </p:txBody>
      </p:sp>
      <p:sp>
        <p:nvSpPr>
          <p:cNvPr id="8" name="Footer Placeholder 7">
            <a:extLst>
              <a:ext uri="{FF2B5EF4-FFF2-40B4-BE49-F238E27FC236}">
                <a16:creationId xmlns:a16="http://schemas.microsoft.com/office/drawing/2014/main" id="{044E2F91-3D80-4382-966F-85FCE6AB71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2A205E-0E3B-4332-BC18-24DBADCE370C}"/>
              </a:ext>
            </a:extLst>
          </p:cNvPr>
          <p:cNvSpPr>
            <a:spLocks noGrp="1"/>
          </p:cNvSpPr>
          <p:nvPr>
            <p:ph type="sldNum" sz="quarter" idx="12"/>
          </p:nvPr>
        </p:nvSpPr>
        <p:spPr/>
        <p:txBody>
          <a:bodyPr/>
          <a:lstStyle/>
          <a:p>
            <a:fld id="{757D826F-18BF-4AEB-B1FD-162970554376}" type="slidenum">
              <a:rPr lang="en-US" smtClean="0"/>
              <a:t>‹#›</a:t>
            </a:fld>
            <a:endParaRPr lang="en-US"/>
          </a:p>
        </p:txBody>
      </p:sp>
    </p:spTree>
    <p:extLst>
      <p:ext uri="{BB962C8B-B14F-4D97-AF65-F5344CB8AC3E}">
        <p14:creationId xmlns:p14="http://schemas.microsoft.com/office/powerpoint/2010/main" val="4207783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0A24F-4BCF-4126-8D0F-8225B4D25D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BA342E-783E-43BE-ACA4-3D4BB6BD7152}"/>
              </a:ext>
            </a:extLst>
          </p:cNvPr>
          <p:cNvSpPr>
            <a:spLocks noGrp="1"/>
          </p:cNvSpPr>
          <p:nvPr>
            <p:ph type="dt" sz="half" idx="10"/>
          </p:nvPr>
        </p:nvSpPr>
        <p:spPr/>
        <p:txBody>
          <a:bodyPr/>
          <a:lstStyle/>
          <a:p>
            <a:fld id="{AF3A98D1-9827-40EF-8BB4-45C27CDAFA04}" type="datetimeFigureOut">
              <a:rPr lang="en-US" smtClean="0"/>
              <a:t>9/15/2023</a:t>
            </a:fld>
            <a:endParaRPr lang="en-US"/>
          </a:p>
        </p:txBody>
      </p:sp>
      <p:sp>
        <p:nvSpPr>
          <p:cNvPr id="4" name="Footer Placeholder 3">
            <a:extLst>
              <a:ext uri="{FF2B5EF4-FFF2-40B4-BE49-F238E27FC236}">
                <a16:creationId xmlns:a16="http://schemas.microsoft.com/office/drawing/2014/main" id="{20C90B1A-64ED-4946-9C01-69B8152867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724A3B-3BE3-445B-9A39-6CD9F871448B}"/>
              </a:ext>
            </a:extLst>
          </p:cNvPr>
          <p:cNvSpPr>
            <a:spLocks noGrp="1"/>
          </p:cNvSpPr>
          <p:nvPr>
            <p:ph type="sldNum" sz="quarter" idx="12"/>
          </p:nvPr>
        </p:nvSpPr>
        <p:spPr/>
        <p:txBody>
          <a:bodyPr/>
          <a:lstStyle/>
          <a:p>
            <a:fld id="{757D826F-18BF-4AEB-B1FD-162970554376}" type="slidenum">
              <a:rPr lang="en-US" smtClean="0"/>
              <a:t>‹#›</a:t>
            </a:fld>
            <a:endParaRPr lang="en-US"/>
          </a:p>
        </p:txBody>
      </p:sp>
    </p:spTree>
    <p:extLst>
      <p:ext uri="{BB962C8B-B14F-4D97-AF65-F5344CB8AC3E}">
        <p14:creationId xmlns:p14="http://schemas.microsoft.com/office/powerpoint/2010/main" val="2702362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517B93-9ED0-4D3E-89AF-5CC7793BBE18}"/>
              </a:ext>
            </a:extLst>
          </p:cNvPr>
          <p:cNvSpPr>
            <a:spLocks noGrp="1"/>
          </p:cNvSpPr>
          <p:nvPr>
            <p:ph type="dt" sz="half" idx="10"/>
          </p:nvPr>
        </p:nvSpPr>
        <p:spPr/>
        <p:txBody>
          <a:bodyPr/>
          <a:lstStyle/>
          <a:p>
            <a:fld id="{AF3A98D1-9827-40EF-8BB4-45C27CDAFA04}" type="datetimeFigureOut">
              <a:rPr lang="en-US" smtClean="0"/>
              <a:t>9/15/2023</a:t>
            </a:fld>
            <a:endParaRPr lang="en-US"/>
          </a:p>
        </p:txBody>
      </p:sp>
      <p:sp>
        <p:nvSpPr>
          <p:cNvPr id="3" name="Footer Placeholder 2">
            <a:extLst>
              <a:ext uri="{FF2B5EF4-FFF2-40B4-BE49-F238E27FC236}">
                <a16:creationId xmlns:a16="http://schemas.microsoft.com/office/drawing/2014/main" id="{6C810B73-74D7-44AA-9591-B99B2D4AF4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159D8A-CFDB-4088-88D1-60C318C89C0C}"/>
              </a:ext>
            </a:extLst>
          </p:cNvPr>
          <p:cNvSpPr>
            <a:spLocks noGrp="1"/>
          </p:cNvSpPr>
          <p:nvPr>
            <p:ph type="sldNum" sz="quarter" idx="12"/>
          </p:nvPr>
        </p:nvSpPr>
        <p:spPr/>
        <p:txBody>
          <a:bodyPr/>
          <a:lstStyle/>
          <a:p>
            <a:fld id="{757D826F-18BF-4AEB-B1FD-162970554376}" type="slidenum">
              <a:rPr lang="en-US" smtClean="0"/>
              <a:t>‹#›</a:t>
            </a:fld>
            <a:endParaRPr lang="en-US"/>
          </a:p>
        </p:txBody>
      </p:sp>
    </p:spTree>
    <p:extLst>
      <p:ext uri="{BB962C8B-B14F-4D97-AF65-F5344CB8AC3E}">
        <p14:creationId xmlns:p14="http://schemas.microsoft.com/office/powerpoint/2010/main" val="2978658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CFD4E-1144-40EB-A24B-5193BB0E89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1364AC-309A-443D-94BC-9955E6D63E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7AB879-2035-4583-8DFF-C655F59FD8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5A1C78-5D52-45E9-AAB0-F727D770F65D}"/>
              </a:ext>
            </a:extLst>
          </p:cNvPr>
          <p:cNvSpPr>
            <a:spLocks noGrp="1"/>
          </p:cNvSpPr>
          <p:nvPr>
            <p:ph type="dt" sz="half" idx="10"/>
          </p:nvPr>
        </p:nvSpPr>
        <p:spPr/>
        <p:txBody>
          <a:bodyPr/>
          <a:lstStyle/>
          <a:p>
            <a:fld id="{AF3A98D1-9827-40EF-8BB4-45C27CDAFA04}" type="datetimeFigureOut">
              <a:rPr lang="en-US" smtClean="0"/>
              <a:t>9/15/2023</a:t>
            </a:fld>
            <a:endParaRPr lang="en-US"/>
          </a:p>
        </p:txBody>
      </p:sp>
      <p:sp>
        <p:nvSpPr>
          <p:cNvPr id="6" name="Footer Placeholder 5">
            <a:extLst>
              <a:ext uri="{FF2B5EF4-FFF2-40B4-BE49-F238E27FC236}">
                <a16:creationId xmlns:a16="http://schemas.microsoft.com/office/drawing/2014/main" id="{135EE11D-9547-4827-B56D-956459698F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B70-589A-4C43-90FE-15930AA6CF58}"/>
              </a:ext>
            </a:extLst>
          </p:cNvPr>
          <p:cNvSpPr>
            <a:spLocks noGrp="1"/>
          </p:cNvSpPr>
          <p:nvPr>
            <p:ph type="sldNum" sz="quarter" idx="12"/>
          </p:nvPr>
        </p:nvSpPr>
        <p:spPr/>
        <p:txBody>
          <a:bodyPr/>
          <a:lstStyle/>
          <a:p>
            <a:fld id="{757D826F-18BF-4AEB-B1FD-162970554376}" type="slidenum">
              <a:rPr lang="en-US" smtClean="0"/>
              <a:t>‹#›</a:t>
            </a:fld>
            <a:endParaRPr lang="en-US"/>
          </a:p>
        </p:txBody>
      </p:sp>
    </p:spTree>
    <p:extLst>
      <p:ext uri="{BB962C8B-B14F-4D97-AF65-F5344CB8AC3E}">
        <p14:creationId xmlns:p14="http://schemas.microsoft.com/office/powerpoint/2010/main" val="22485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2FAC3-0E8F-4136-A42B-9998F84DBC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3B64C9-BC6A-4D9D-90FB-470771223C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C726EC-7114-44E8-93B6-146566A81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D9A53D-BDA1-4EBE-BC47-1DC94D0B1780}"/>
              </a:ext>
            </a:extLst>
          </p:cNvPr>
          <p:cNvSpPr>
            <a:spLocks noGrp="1"/>
          </p:cNvSpPr>
          <p:nvPr>
            <p:ph type="dt" sz="half" idx="10"/>
          </p:nvPr>
        </p:nvSpPr>
        <p:spPr/>
        <p:txBody>
          <a:bodyPr/>
          <a:lstStyle/>
          <a:p>
            <a:fld id="{AF3A98D1-9827-40EF-8BB4-45C27CDAFA04}" type="datetimeFigureOut">
              <a:rPr lang="en-US" smtClean="0"/>
              <a:t>9/15/2023</a:t>
            </a:fld>
            <a:endParaRPr lang="en-US"/>
          </a:p>
        </p:txBody>
      </p:sp>
      <p:sp>
        <p:nvSpPr>
          <p:cNvPr id="6" name="Footer Placeholder 5">
            <a:extLst>
              <a:ext uri="{FF2B5EF4-FFF2-40B4-BE49-F238E27FC236}">
                <a16:creationId xmlns:a16="http://schemas.microsoft.com/office/drawing/2014/main" id="{BFC8A1C5-BD93-4E9B-A4C9-6AEF59C0B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75ACB-1DB2-4452-9D7A-33EFFEB12FCE}"/>
              </a:ext>
            </a:extLst>
          </p:cNvPr>
          <p:cNvSpPr>
            <a:spLocks noGrp="1"/>
          </p:cNvSpPr>
          <p:nvPr>
            <p:ph type="sldNum" sz="quarter" idx="12"/>
          </p:nvPr>
        </p:nvSpPr>
        <p:spPr/>
        <p:txBody>
          <a:bodyPr/>
          <a:lstStyle/>
          <a:p>
            <a:fld id="{757D826F-18BF-4AEB-B1FD-162970554376}" type="slidenum">
              <a:rPr lang="en-US" smtClean="0"/>
              <a:t>‹#›</a:t>
            </a:fld>
            <a:endParaRPr lang="en-US"/>
          </a:p>
        </p:txBody>
      </p:sp>
    </p:spTree>
    <p:extLst>
      <p:ext uri="{BB962C8B-B14F-4D97-AF65-F5344CB8AC3E}">
        <p14:creationId xmlns:p14="http://schemas.microsoft.com/office/powerpoint/2010/main" val="3115042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1356">
              <a:srgbClr val="00B05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4421CC-42F3-41E6-9882-757CB278D1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DF93FA-F04B-4B03-996A-18735140C5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F0A40A-B0DD-4620-9BF5-1A9CEAD5E2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3A98D1-9827-40EF-8BB4-45C27CDAFA04}" type="datetimeFigureOut">
              <a:rPr lang="en-US" smtClean="0"/>
              <a:t>9/15/2023</a:t>
            </a:fld>
            <a:endParaRPr lang="en-US"/>
          </a:p>
        </p:txBody>
      </p:sp>
      <p:sp>
        <p:nvSpPr>
          <p:cNvPr id="5" name="Footer Placeholder 4">
            <a:extLst>
              <a:ext uri="{FF2B5EF4-FFF2-40B4-BE49-F238E27FC236}">
                <a16:creationId xmlns:a16="http://schemas.microsoft.com/office/drawing/2014/main" id="{AA239868-D817-492C-9805-8F0C33C5BA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2BBD1F-3439-4502-BB1A-8FFCB6F04B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7D826F-18BF-4AEB-B1FD-162970554376}" type="slidenum">
              <a:rPr lang="en-US" smtClean="0"/>
              <a:t>‹#›</a:t>
            </a:fld>
            <a:endParaRPr lang="en-US"/>
          </a:p>
        </p:txBody>
      </p:sp>
    </p:spTree>
    <p:extLst>
      <p:ext uri="{BB962C8B-B14F-4D97-AF65-F5344CB8AC3E}">
        <p14:creationId xmlns:p14="http://schemas.microsoft.com/office/powerpoint/2010/main" val="3590132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1356">
              <a:srgbClr val="00B050"/>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9/15/2023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0971252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fif"/><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jpg"/><Relationship Id="rId2"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8.xml"/><Relationship Id="rId5" Type="http://schemas.openxmlformats.org/officeDocument/2006/relationships/hyperlink" Target="https://www.wtsp.com/article/news/local/hillsboroughcounty/project-search-macdonald-training-center-zootampa-helping-adults-with-disabilties-ready-for-jobs/67-92554f11-c195-49a8-b6d6-6d028affa9a9" TargetMode="Externa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3" name="Rectangle 122">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B8D42AF-B60A-4E15-AC39-F8E8D5F2D215}"/>
              </a:ext>
            </a:extLst>
          </p:cNvPr>
          <p:cNvSpPr>
            <a:spLocks noGrp="1"/>
          </p:cNvSpPr>
          <p:nvPr>
            <p:ph type="ctrTitle"/>
          </p:nvPr>
        </p:nvSpPr>
        <p:spPr>
          <a:xfrm>
            <a:off x="950207" y="1224108"/>
            <a:ext cx="4747280" cy="2204889"/>
          </a:xfrm>
        </p:spPr>
        <p:txBody>
          <a:bodyPr vert="horz" lIns="91440" tIns="45720" rIns="91440" bIns="45720" rtlCol="0" anchor="b">
            <a:normAutofit fontScale="90000"/>
          </a:bodyPr>
          <a:lstStyle/>
          <a:p>
            <a:r>
              <a:rPr lang="en-US" sz="4800" b="1" kern="1200" dirty="0">
                <a:solidFill>
                  <a:srgbClr val="FFFFFF"/>
                </a:solidFill>
                <a:latin typeface="+mn-lt"/>
                <a:ea typeface="+mj-ea"/>
                <a:cs typeface="+mj-cs"/>
              </a:rPr>
              <a:t>Florida </a:t>
            </a:r>
            <a:br>
              <a:rPr lang="en-US" sz="4800" b="1" kern="1200" dirty="0">
                <a:solidFill>
                  <a:srgbClr val="FFFFFF"/>
                </a:solidFill>
                <a:latin typeface="+mn-lt"/>
                <a:ea typeface="+mj-ea"/>
                <a:cs typeface="+mj-cs"/>
              </a:rPr>
            </a:br>
            <a:r>
              <a:rPr lang="en-US" sz="4800" b="1" kern="1200" dirty="0">
                <a:solidFill>
                  <a:srgbClr val="FFFFFF"/>
                </a:solidFill>
                <a:latin typeface="+mn-lt"/>
                <a:ea typeface="+mj-ea"/>
                <a:cs typeface="+mj-cs"/>
              </a:rPr>
              <a:t>Project SEARCH</a:t>
            </a:r>
            <a:br>
              <a:rPr lang="en-US" sz="4800" b="1" kern="1200" dirty="0">
                <a:solidFill>
                  <a:srgbClr val="FFFFFF"/>
                </a:solidFill>
                <a:latin typeface="+mn-lt"/>
                <a:ea typeface="+mj-ea"/>
                <a:cs typeface="+mj-cs"/>
              </a:rPr>
            </a:br>
            <a:r>
              <a:rPr lang="en-US" sz="4800" b="1" kern="1200" dirty="0">
                <a:solidFill>
                  <a:srgbClr val="FFFFFF"/>
                </a:solidFill>
                <a:latin typeface="+mn-lt"/>
                <a:ea typeface="+mj-ea"/>
                <a:cs typeface="+mj-cs"/>
              </a:rPr>
              <a:t>Adult Model</a:t>
            </a:r>
            <a:br>
              <a:rPr lang="en-US" sz="4800" b="1" kern="1200" dirty="0">
                <a:solidFill>
                  <a:srgbClr val="FFFFFF"/>
                </a:solidFill>
                <a:latin typeface="+mn-lt"/>
                <a:ea typeface="+mj-ea"/>
                <a:cs typeface="+mj-cs"/>
              </a:rPr>
            </a:br>
            <a:r>
              <a:rPr lang="en-US" sz="4800" b="1" kern="1200" dirty="0">
                <a:solidFill>
                  <a:srgbClr val="FFFFFF"/>
                </a:solidFill>
                <a:latin typeface="+mn-lt"/>
                <a:ea typeface="+mj-ea"/>
                <a:cs typeface="+mj-cs"/>
              </a:rPr>
              <a:t>A Brief Overview</a:t>
            </a:r>
          </a:p>
        </p:txBody>
      </p:sp>
      <p:sp>
        <p:nvSpPr>
          <p:cNvPr id="131" name="Rectangle 130">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EC9CBE27-9B77-47F3-A149-161749B2016F}"/>
              </a:ext>
            </a:extLst>
          </p:cNvPr>
          <p:cNvSpPr txBox="1"/>
          <p:nvPr/>
        </p:nvSpPr>
        <p:spPr>
          <a:xfrm>
            <a:off x="706052" y="5795456"/>
            <a:ext cx="6097088" cy="584775"/>
          </a:xfrm>
          <a:prstGeom prst="rect">
            <a:avLst/>
          </a:prstGeom>
          <a:noFill/>
        </p:spPr>
        <p:txBody>
          <a:bodyPr wrap="square">
            <a:spAutoFit/>
          </a:bodyPr>
          <a:lstStyle/>
          <a:p>
            <a:pPr algn="ctr"/>
            <a:r>
              <a:rPr lang="en-US" sz="800" i="1" dirty="0">
                <a:solidFill>
                  <a:srgbClr val="FFFFFF"/>
                </a:solidFill>
                <a:effectLst/>
              </a:rPr>
              <a:t>“This project is provided by the Florida Developmental Disabilities Council, Inc., supported in part by grant numbers 1901FLSCDD-01 and 2001FLSCDD-01 from the U.S. Administration for Community Living, Department of Health and Human Services, Washington, D.C. 20201. Grantees undertaking projects with government sponsorship are encouraged to express freely their findings and conclusions. Points of view or opinions do not, therefore, necessarily represent official ACL policy.”</a:t>
            </a:r>
            <a:endParaRPr lang="en-US" sz="800" dirty="0">
              <a:solidFill>
                <a:srgbClr val="FFFFFF"/>
              </a:solidFill>
              <a:effectLst/>
            </a:endParaRPr>
          </a:p>
        </p:txBody>
      </p:sp>
      <p:pic>
        <p:nvPicPr>
          <p:cNvPr id="1026" name="Picture 2" descr="cropped FDDC Logo icon 1">
            <a:extLst>
              <a:ext uri="{FF2B5EF4-FFF2-40B4-BE49-F238E27FC236}">
                <a16:creationId xmlns:a16="http://schemas.microsoft.com/office/drawing/2014/main" id="{D07364AB-E6AE-4927-8CB0-2071350EAF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6309" y="1756566"/>
            <a:ext cx="10191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Background pattern&#10;&#10;Description automatically generated with low confidence">
            <a:extLst>
              <a:ext uri="{FF2B5EF4-FFF2-40B4-BE49-F238E27FC236}">
                <a16:creationId xmlns:a16="http://schemas.microsoft.com/office/drawing/2014/main" id="{1540B70A-EB5E-413C-B219-D767F51D4D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2770" y="4365785"/>
            <a:ext cx="2746254" cy="399289"/>
          </a:xfrm>
          <a:prstGeom prst="rect">
            <a:avLst/>
          </a:prstGeom>
        </p:spPr>
      </p:pic>
      <p:pic>
        <p:nvPicPr>
          <p:cNvPr id="1028" name="Picture 4" descr="Project SEARCH Logo">
            <a:extLst>
              <a:ext uri="{FF2B5EF4-FFF2-40B4-BE49-F238E27FC236}">
                <a16:creationId xmlns:a16="http://schemas.microsoft.com/office/drawing/2014/main" id="{70F8F5C7-8936-4CD4-A9CF-C2580E8F9C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2732" y="2967066"/>
            <a:ext cx="3571875"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940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51356">
              <a:schemeClr val="tx2">
                <a:lumMod val="40000"/>
                <a:lumOff val="6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0A01ED-B433-46B9-923B-DE98AE845538}"/>
              </a:ext>
            </a:extLst>
          </p:cNvPr>
          <p:cNvSpPr>
            <a:spLocks noGrp="1"/>
          </p:cNvSpPr>
          <p:nvPr>
            <p:ph type="title"/>
          </p:nvPr>
        </p:nvSpPr>
        <p:spPr>
          <a:xfrm>
            <a:off x="418225" y="257652"/>
            <a:ext cx="3201366" cy="3387497"/>
          </a:xfrm>
        </p:spPr>
        <p:txBody>
          <a:bodyPr anchor="b">
            <a:normAutofit/>
          </a:bodyPr>
          <a:lstStyle/>
          <a:p>
            <a:pPr algn="ctr"/>
            <a:r>
              <a:rPr lang="en-US" sz="4000" b="1">
                <a:solidFill>
                  <a:srgbClr val="FFFFFF"/>
                </a:solidFill>
              </a:rPr>
              <a:t>Our Four Sites: ARC of Martin County</a:t>
            </a:r>
            <a:endParaRPr lang="en-US" sz="4000" b="1" dirty="0">
              <a:solidFill>
                <a:srgbClr val="FFFFFF"/>
              </a:solidFill>
            </a:endParaRPr>
          </a:p>
        </p:txBody>
      </p:sp>
      <p:sp>
        <p:nvSpPr>
          <p:cNvPr id="3" name="Content Placeholder 2">
            <a:extLst>
              <a:ext uri="{FF2B5EF4-FFF2-40B4-BE49-F238E27FC236}">
                <a16:creationId xmlns:a16="http://schemas.microsoft.com/office/drawing/2014/main" id="{E9BACF3B-630B-4FBF-828F-A2682DF15690}"/>
              </a:ext>
            </a:extLst>
          </p:cNvPr>
          <p:cNvSpPr>
            <a:spLocks noGrp="1"/>
          </p:cNvSpPr>
          <p:nvPr>
            <p:ph idx="1"/>
          </p:nvPr>
        </p:nvSpPr>
        <p:spPr>
          <a:xfrm>
            <a:off x="4585632" y="511388"/>
            <a:ext cx="7046841" cy="5694281"/>
          </a:xfrm>
        </p:spPr>
        <p:txBody>
          <a:bodyPr anchor="ctr">
            <a:normAutofit/>
          </a:bodyPr>
          <a:lstStyle/>
          <a:p>
            <a:pPr marL="0" indent="0" algn="ctr">
              <a:buNone/>
            </a:pPr>
            <a:r>
              <a:rPr lang="en-US" b="1" dirty="0">
                <a:solidFill>
                  <a:srgbClr val="002060"/>
                </a:solidFill>
              </a:rPr>
              <a:t>ARC of Martin County</a:t>
            </a:r>
          </a:p>
          <a:p>
            <a:pPr lvl="1"/>
            <a:r>
              <a:rPr lang="en-US" sz="2800" dirty="0">
                <a:solidFill>
                  <a:srgbClr val="002060"/>
                </a:solidFill>
              </a:rPr>
              <a:t>Host Business (Year 2): Sandhill Cove in Palm City</a:t>
            </a:r>
          </a:p>
          <a:p>
            <a:pPr lvl="1"/>
            <a:r>
              <a:rPr lang="en-US" sz="2800" dirty="0">
                <a:solidFill>
                  <a:srgbClr val="002060"/>
                </a:solidFill>
              </a:rPr>
              <a:t>In the first cohort, five interns completed/graduated from the program.</a:t>
            </a:r>
            <a:endParaRPr lang="en-US" sz="2800" dirty="0"/>
          </a:p>
          <a:p>
            <a:pPr lvl="2"/>
            <a:endParaRPr lang="en-US" dirty="0"/>
          </a:p>
          <a:p>
            <a:endParaRPr lang="en-US" sz="2000" dirty="0"/>
          </a:p>
        </p:txBody>
      </p:sp>
      <p:pic>
        <p:nvPicPr>
          <p:cNvPr id="2050" name="Picture 2" descr="A blue and green logo&#10;&#10;Description automatically generated">
            <a:extLst>
              <a:ext uri="{FF2B5EF4-FFF2-40B4-BE49-F238E27FC236}">
                <a16:creationId xmlns:a16="http://schemas.microsoft.com/office/drawing/2014/main" id="{714BB31C-0611-4375-AA21-04713556F8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8333" y="4954932"/>
            <a:ext cx="3113723" cy="12507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 indoor, person, kitchen&#10;&#10;Description automatically generated">
            <a:extLst>
              <a:ext uri="{FF2B5EF4-FFF2-40B4-BE49-F238E27FC236}">
                <a16:creationId xmlns:a16="http://schemas.microsoft.com/office/drawing/2014/main" id="{5FDCB8DA-A9F0-7DB4-674A-18650BE2F1D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4327" y="3892663"/>
            <a:ext cx="1928126" cy="2570104"/>
          </a:xfrm>
          <a:prstGeom prst="rect">
            <a:avLst/>
          </a:prstGeom>
          <a:noFill/>
          <a:ln>
            <a:noFill/>
          </a:ln>
        </p:spPr>
      </p:pic>
      <p:pic>
        <p:nvPicPr>
          <p:cNvPr id="1028" name="Picture 4" descr="Sandhill Cove">
            <a:extLst>
              <a:ext uri="{FF2B5EF4-FFF2-40B4-BE49-F238E27FC236}">
                <a16:creationId xmlns:a16="http://schemas.microsoft.com/office/drawing/2014/main" id="{68D4816D-9AE0-E9E4-C783-C0B324AE1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5325" y="4753836"/>
            <a:ext cx="3538238" cy="151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238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51356">
              <a:schemeClr val="tx2">
                <a:lumMod val="40000"/>
                <a:lumOff val="6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EE44F6-CBC9-4466-8859-29449F2AA888}"/>
              </a:ext>
            </a:extLst>
          </p:cNvPr>
          <p:cNvSpPr>
            <a:spLocks noGrp="1"/>
          </p:cNvSpPr>
          <p:nvPr>
            <p:ph type="title"/>
          </p:nvPr>
        </p:nvSpPr>
        <p:spPr>
          <a:xfrm>
            <a:off x="490320" y="256491"/>
            <a:ext cx="3201366" cy="3387497"/>
          </a:xfrm>
        </p:spPr>
        <p:txBody>
          <a:bodyPr anchor="b">
            <a:normAutofit/>
          </a:bodyPr>
          <a:lstStyle/>
          <a:p>
            <a:pPr algn="ctr"/>
            <a:r>
              <a:rPr lang="en-US" sz="4000" b="1" dirty="0">
                <a:solidFill>
                  <a:srgbClr val="FFFFFF"/>
                </a:solidFill>
              </a:rPr>
              <a:t>Our Four Sites:  Goodwill Suncoast</a:t>
            </a:r>
          </a:p>
        </p:txBody>
      </p:sp>
      <p:sp>
        <p:nvSpPr>
          <p:cNvPr id="3" name="Content Placeholder 2">
            <a:extLst>
              <a:ext uri="{FF2B5EF4-FFF2-40B4-BE49-F238E27FC236}">
                <a16:creationId xmlns:a16="http://schemas.microsoft.com/office/drawing/2014/main" id="{8BFEBD27-1CFC-4B2D-981B-63E500FF8E97}"/>
              </a:ext>
            </a:extLst>
          </p:cNvPr>
          <p:cNvSpPr>
            <a:spLocks noGrp="1"/>
          </p:cNvSpPr>
          <p:nvPr>
            <p:ph idx="1"/>
          </p:nvPr>
        </p:nvSpPr>
        <p:spPr>
          <a:xfrm>
            <a:off x="4763065" y="366311"/>
            <a:ext cx="6555347" cy="5546047"/>
          </a:xfrm>
        </p:spPr>
        <p:txBody>
          <a:bodyPr anchor="ctr">
            <a:normAutofit/>
          </a:bodyPr>
          <a:lstStyle/>
          <a:p>
            <a:pPr marL="0" indent="0" algn="ctr">
              <a:buNone/>
            </a:pPr>
            <a:r>
              <a:rPr lang="en-US" b="1" dirty="0">
                <a:solidFill>
                  <a:srgbClr val="002060"/>
                </a:solidFill>
              </a:rPr>
              <a:t>Goodwill Suncoast</a:t>
            </a:r>
          </a:p>
          <a:p>
            <a:pPr lvl="1"/>
            <a:r>
              <a:rPr lang="en-US" sz="2800" dirty="0">
                <a:solidFill>
                  <a:srgbClr val="002060"/>
                </a:solidFill>
              </a:rPr>
              <a:t>Host Business (Year 2): HCA Florida Pasadena Hospital</a:t>
            </a:r>
          </a:p>
          <a:p>
            <a:pPr lvl="1"/>
            <a:r>
              <a:rPr lang="en-US" sz="2800" dirty="0">
                <a:solidFill>
                  <a:srgbClr val="002060"/>
                </a:solidFill>
              </a:rPr>
              <a:t>In the first cohort, six interns completed/graduated the program.</a:t>
            </a:r>
          </a:p>
          <a:p>
            <a:pPr lvl="1"/>
            <a:r>
              <a:rPr lang="en-US" sz="2800" dirty="0">
                <a:solidFill>
                  <a:srgbClr val="002060"/>
                </a:solidFill>
              </a:rPr>
              <a:t>From the first cohort, two of the interns were hired by the host site, The Villas of Casa Celeste, and another intern was hired by a local restaurant. </a:t>
            </a:r>
          </a:p>
          <a:p>
            <a:pPr lvl="1"/>
            <a:endParaRPr lang="en-US" sz="2000" dirty="0"/>
          </a:p>
          <a:p>
            <a:pPr marL="0" indent="0">
              <a:buNone/>
            </a:pPr>
            <a:endParaRPr lang="en-US" sz="2000" dirty="0"/>
          </a:p>
        </p:txBody>
      </p:sp>
      <p:pic>
        <p:nvPicPr>
          <p:cNvPr id="5" name="Picture 4">
            <a:extLst>
              <a:ext uri="{FF2B5EF4-FFF2-40B4-BE49-F238E27FC236}">
                <a16:creationId xmlns:a16="http://schemas.microsoft.com/office/drawing/2014/main" id="{0C6D3E4F-205B-4C5D-B9D3-D56DF8BE0579}"/>
              </a:ext>
            </a:extLst>
          </p:cNvPr>
          <p:cNvPicPr>
            <a:picLocks noChangeAspect="1"/>
          </p:cNvPicPr>
          <p:nvPr/>
        </p:nvPicPr>
        <p:blipFill>
          <a:blip r:embed="rId2"/>
          <a:stretch>
            <a:fillRect/>
          </a:stretch>
        </p:blipFill>
        <p:spPr>
          <a:xfrm>
            <a:off x="4470463" y="5302839"/>
            <a:ext cx="3248025" cy="981075"/>
          </a:xfrm>
          <a:prstGeom prst="rect">
            <a:avLst/>
          </a:prstGeom>
        </p:spPr>
      </p:pic>
      <p:pic>
        <p:nvPicPr>
          <p:cNvPr id="4" name="Picture 3" descr="A person cutting a cake&#10;&#10;Description automatically generated with low confidence">
            <a:extLst>
              <a:ext uri="{FF2B5EF4-FFF2-40B4-BE49-F238E27FC236}">
                <a16:creationId xmlns:a16="http://schemas.microsoft.com/office/drawing/2014/main" id="{F20CF96A-0C8E-8B43-A378-7A705DA8F2F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0093" y="3898885"/>
            <a:ext cx="1861643" cy="2482559"/>
          </a:xfrm>
          <a:prstGeom prst="rect">
            <a:avLst/>
          </a:prstGeom>
          <a:noFill/>
          <a:ln>
            <a:noFill/>
          </a:ln>
        </p:spPr>
      </p:pic>
      <p:sp>
        <p:nvSpPr>
          <p:cNvPr id="6" name="AutoShape 2" descr="HCA Florida">
            <a:extLst>
              <a:ext uri="{FF2B5EF4-FFF2-40B4-BE49-F238E27FC236}">
                <a16:creationId xmlns:a16="http://schemas.microsoft.com/office/drawing/2014/main" id="{6D276071-158A-4827-CBDE-767233CF6396}"/>
              </a:ext>
            </a:extLst>
          </p:cNvPr>
          <p:cNvSpPr>
            <a:spLocks noChangeAspect="1" noChangeArrowheads="1"/>
          </p:cNvSpPr>
          <p:nvPr/>
        </p:nvSpPr>
        <p:spPr bwMode="auto">
          <a:xfrm>
            <a:off x="5943600" y="3276600"/>
            <a:ext cx="1685636" cy="168563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D01E205E-12D9-06BB-74BF-731566751898}"/>
              </a:ext>
            </a:extLst>
          </p:cNvPr>
          <p:cNvPicPr>
            <a:picLocks noChangeAspect="1"/>
          </p:cNvPicPr>
          <p:nvPr/>
        </p:nvPicPr>
        <p:blipFill>
          <a:blip r:embed="rId4"/>
          <a:stretch>
            <a:fillRect/>
          </a:stretch>
        </p:blipFill>
        <p:spPr>
          <a:xfrm>
            <a:off x="8338944" y="5118464"/>
            <a:ext cx="3599924" cy="1262980"/>
          </a:xfrm>
          <a:prstGeom prst="rect">
            <a:avLst/>
          </a:prstGeom>
        </p:spPr>
      </p:pic>
    </p:spTree>
    <p:extLst>
      <p:ext uri="{BB962C8B-B14F-4D97-AF65-F5344CB8AC3E}">
        <p14:creationId xmlns:p14="http://schemas.microsoft.com/office/powerpoint/2010/main" val="229579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51356">
              <a:schemeClr val="tx2">
                <a:lumMod val="40000"/>
                <a:lumOff val="6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F9E3BB-66B7-44BD-9178-BF6C09F2788A}"/>
              </a:ext>
            </a:extLst>
          </p:cNvPr>
          <p:cNvSpPr>
            <a:spLocks noGrp="1"/>
          </p:cNvSpPr>
          <p:nvPr>
            <p:ph type="title"/>
          </p:nvPr>
        </p:nvSpPr>
        <p:spPr>
          <a:xfrm>
            <a:off x="418225" y="256492"/>
            <a:ext cx="3201366" cy="3387497"/>
          </a:xfrm>
        </p:spPr>
        <p:txBody>
          <a:bodyPr anchor="b">
            <a:normAutofit/>
          </a:bodyPr>
          <a:lstStyle/>
          <a:p>
            <a:pPr algn="ctr"/>
            <a:r>
              <a:rPr lang="en-US" sz="4000" b="1" dirty="0">
                <a:solidFill>
                  <a:srgbClr val="FFFFFF"/>
                </a:solidFill>
              </a:rPr>
              <a:t>Our Four Sites:  The Arc of Putnam County</a:t>
            </a:r>
          </a:p>
        </p:txBody>
      </p:sp>
      <p:sp>
        <p:nvSpPr>
          <p:cNvPr id="3" name="Content Placeholder 2">
            <a:extLst>
              <a:ext uri="{FF2B5EF4-FFF2-40B4-BE49-F238E27FC236}">
                <a16:creationId xmlns:a16="http://schemas.microsoft.com/office/drawing/2014/main" id="{2B95E154-8E9B-4911-B453-1A33C7D7BA4F}"/>
              </a:ext>
            </a:extLst>
          </p:cNvPr>
          <p:cNvSpPr>
            <a:spLocks noGrp="1"/>
          </p:cNvSpPr>
          <p:nvPr>
            <p:ph idx="1"/>
          </p:nvPr>
        </p:nvSpPr>
        <p:spPr>
          <a:xfrm>
            <a:off x="4772579" y="416916"/>
            <a:ext cx="6593028" cy="5778611"/>
          </a:xfrm>
        </p:spPr>
        <p:txBody>
          <a:bodyPr anchor="ctr">
            <a:normAutofit/>
          </a:bodyPr>
          <a:lstStyle/>
          <a:p>
            <a:pPr marL="0" indent="0" algn="ctr">
              <a:buNone/>
            </a:pPr>
            <a:r>
              <a:rPr lang="en-US" b="1" dirty="0">
                <a:solidFill>
                  <a:srgbClr val="002060"/>
                </a:solidFill>
              </a:rPr>
              <a:t>The Arc of Putnam County</a:t>
            </a:r>
          </a:p>
          <a:p>
            <a:pPr lvl="1"/>
            <a:r>
              <a:rPr lang="en-US" sz="2800" dirty="0">
                <a:solidFill>
                  <a:srgbClr val="002060"/>
                </a:solidFill>
              </a:rPr>
              <a:t>Host Business: Beck Automotive Group in Palatka</a:t>
            </a:r>
          </a:p>
          <a:p>
            <a:pPr lvl="1"/>
            <a:r>
              <a:rPr lang="en-US" sz="2800" dirty="0">
                <a:solidFill>
                  <a:srgbClr val="002060"/>
                </a:solidFill>
              </a:rPr>
              <a:t>In the first cohort, eight interns completed/graduated from the program.</a:t>
            </a:r>
          </a:p>
          <a:p>
            <a:pPr lvl="1"/>
            <a:r>
              <a:rPr lang="en-US" sz="2800" dirty="0">
                <a:solidFill>
                  <a:srgbClr val="002060"/>
                </a:solidFill>
              </a:rPr>
              <a:t>From the first cohort, two of the interns were hired by the host site.</a:t>
            </a:r>
          </a:p>
          <a:p>
            <a:endParaRPr lang="en-US" sz="2000" dirty="0"/>
          </a:p>
          <a:p>
            <a:pPr lvl="1"/>
            <a:endParaRPr lang="en-US" sz="2000" dirty="0"/>
          </a:p>
        </p:txBody>
      </p:sp>
      <p:pic>
        <p:nvPicPr>
          <p:cNvPr id="15" name="Picture 14" descr="Logo, company name&#10;&#10;Description automatically generated">
            <a:extLst>
              <a:ext uri="{FF2B5EF4-FFF2-40B4-BE49-F238E27FC236}">
                <a16:creationId xmlns:a16="http://schemas.microsoft.com/office/drawing/2014/main" id="{6DB92778-4AF9-4DCE-9DB1-774B3F5DA3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2417" y="5217355"/>
            <a:ext cx="2353873" cy="978172"/>
          </a:xfrm>
          <a:prstGeom prst="rect">
            <a:avLst/>
          </a:prstGeom>
        </p:spPr>
      </p:pic>
      <p:pic>
        <p:nvPicPr>
          <p:cNvPr id="17" name="Picture 16" descr="Logo&#10;&#10;Description automatically generated">
            <a:extLst>
              <a:ext uri="{FF2B5EF4-FFF2-40B4-BE49-F238E27FC236}">
                <a16:creationId xmlns:a16="http://schemas.microsoft.com/office/drawing/2014/main" id="{E65B5B9C-3B11-428C-91DE-23C15324B5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1872" y="4917683"/>
            <a:ext cx="1986507" cy="1410591"/>
          </a:xfrm>
          <a:prstGeom prst="rect">
            <a:avLst/>
          </a:prstGeom>
        </p:spPr>
      </p:pic>
      <p:pic>
        <p:nvPicPr>
          <p:cNvPr id="4" name="Picture 3" descr="A person standing next to a car&#10;&#10;Description automatically generated with medium confidence">
            <a:extLst>
              <a:ext uri="{FF2B5EF4-FFF2-40B4-BE49-F238E27FC236}">
                <a16:creationId xmlns:a16="http://schemas.microsoft.com/office/drawing/2014/main" id="{A6074BB7-0A42-D657-00C1-4DEDB6B6D36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2299" y="3996656"/>
            <a:ext cx="1832157" cy="2444428"/>
          </a:xfrm>
          <a:prstGeom prst="rect">
            <a:avLst/>
          </a:prstGeom>
          <a:noFill/>
          <a:ln>
            <a:noFill/>
          </a:ln>
        </p:spPr>
      </p:pic>
    </p:spTree>
    <p:extLst>
      <p:ext uri="{BB962C8B-B14F-4D97-AF65-F5344CB8AC3E}">
        <p14:creationId xmlns:p14="http://schemas.microsoft.com/office/powerpoint/2010/main" val="2000103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51356">
              <a:schemeClr val="tx2">
                <a:lumMod val="40000"/>
                <a:lumOff val="6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81A83C-CEE3-449E-8B26-93C15CDC7B00}"/>
              </a:ext>
            </a:extLst>
          </p:cNvPr>
          <p:cNvSpPr>
            <a:spLocks noGrp="1"/>
          </p:cNvSpPr>
          <p:nvPr>
            <p:ph type="title"/>
          </p:nvPr>
        </p:nvSpPr>
        <p:spPr>
          <a:xfrm>
            <a:off x="466722" y="586855"/>
            <a:ext cx="3201366" cy="4295111"/>
          </a:xfrm>
        </p:spPr>
        <p:txBody>
          <a:bodyPr anchor="b">
            <a:normAutofit/>
          </a:bodyPr>
          <a:lstStyle/>
          <a:p>
            <a:pPr algn="ctr"/>
            <a:r>
              <a:rPr lang="en-US" sz="4000" b="1" dirty="0">
                <a:solidFill>
                  <a:srgbClr val="FFFFFF"/>
                </a:solidFill>
              </a:rPr>
              <a:t>Project SEARCH Funding Obstacle for Adult Sites</a:t>
            </a:r>
          </a:p>
        </p:txBody>
      </p:sp>
      <p:sp>
        <p:nvSpPr>
          <p:cNvPr id="3" name="Content Placeholder 2">
            <a:extLst>
              <a:ext uri="{FF2B5EF4-FFF2-40B4-BE49-F238E27FC236}">
                <a16:creationId xmlns:a16="http://schemas.microsoft.com/office/drawing/2014/main" id="{CD1CC0BB-0650-46E7-A4BA-52CFDD9B95F4}"/>
              </a:ext>
            </a:extLst>
          </p:cNvPr>
          <p:cNvSpPr>
            <a:spLocks noGrp="1"/>
          </p:cNvSpPr>
          <p:nvPr>
            <p:ph idx="1"/>
          </p:nvPr>
        </p:nvSpPr>
        <p:spPr>
          <a:xfrm>
            <a:off x="4810259" y="649480"/>
            <a:ext cx="6555347" cy="5546047"/>
          </a:xfrm>
        </p:spPr>
        <p:txBody>
          <a:bodyPr anchor="ctr">
            <a:normAutofit/>
          </a:bodyPr>
          <a:lstStyle/>
          <a:p>
            <a:pPr marL="0" indent="0">
              <a:buNone/>
            </a:pPr>
            <a:r>
              <a:rPr lang="en-US" sz="2000" dirty="0">
                <a:solidFill>
                  <a:srgbClr val="002060"/>
                </a:solidFill>
              </a:rPr>
              <a:t>In Florida, the high school transition Project SEARCH (Youth) model is mostly funded by VR. VR provides funding to participating community disability agencies for items such as, but not limited to On-the-Job (OJT) experiences and supported employment placement and outcome benchmarks. This funding is meant to help cover the costs of the skills trainer that the agency provides. However, in this model the instructor is provided and paid for by the local school district.</a:t>
            </a:r>
          </a:p>
          <a:p>
            <a:pPr marL="0" indent="0">
              <a:buNone/>
            </a:pPr>
            <a:endParaRPr lang="en-US" sz="2000" dirty="0">
              <a:solidFill>
                <a:srgbClr val="002060"/>
              </a:solidFill>
            </a:endParaRPr>
          </a:p>
          <a:p>
            <a:pPr marL="0" indent="0">
              <a:buNone/>
            </a:pPr>
            <a:r>
              <a:rPr lang="en-US" sz="2000" dirty="0">
                <a:solidFill>
                  <a:srgbClr val="002060"/>
                </a:solidFill>
              </a:rPr>
              <a:t>In the Adult Model, the instructor is not covered by the local school district as the participants have already aged out of services from the school system.</a:t>
            </a:r>
          </a:p>
        </p:txBody>
      </p:sp>
    </p:spTree>
    <p:extLst>
      <p:ext uri="{BB962C8B-B14F-4D97-AF65-F5344CB8AC3E}">
        <p14:creationId xmlns:p14="http://schemas.microsoft.com/office/powerpoint/2010/main" val="3279808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51356">
              <a:schemeClr val="tx2">
                <a:lumMod val="40000"/>
                <a:lumOff val="6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65B962-5557-40F7-84B9-0A8D52531890}"/>
              </a:ext>
            </a:extLst>
          </p:cNvPr>
          <p:cNvSpPr>
            <a:spLocks noGrp="1"/>
          </p:cNvSpPr>
          <p:nvPr>
            <p:ph type="title"/>
          </p:nvPr>
        </p:nvSpPr>
        <p:spPr>
          <a:xfrm>
            <a:off x="466722" y="586855"/>
            <a:ext cx="3201366" cy="3387497"/>
          </a:xfrm>
        </p:spPr>
        <p:txBody>
          <a:bodyPr anchor="b">
            <a:normAutofit/>
          </a:bodyPr>
          <a:lstStyle/>
          <a:p>
            <a:pPr algn="ctr"/>
            <a:r>
              <a:rPr lang="en-US" sz="4000" b="1" dirty="0">
                <a:solidFill>
                  <a:srgbClr val="FFFFFF"/>
                </a:solidFill>
              </a:rPr>
              <a:t>Moving Forward</a:t>
            </a:r>
          </a:p>
        </p:txBody>
      </p:sp>
      <p:sp>
        <p:nvSpPr>
          <p:cNvPr id="3" name="Content Placeholder 2">
            <a:extLst>
              <a:ext uri="{FF2B5EF4-FFF2-40B4-BE49-F238E27FC236}">
                <a16:creationId xmlns:a16="http://schemas.microsoft.com/office/drawing/2014/main" id="{92417431-ECE2-417F-B227-963D366D830E}"/>
              </a:ext>
            </a:extLst>
          </p:cNvPr>
          <p:cNvSpPr>
            <a:spLocks noGrp="1"/>
          </p:cNvSpPr>
          <p:nvPr>
            <p:ph idx="1"/>
          </p:nvPr>
        </p:nvSpPr>
        <p:spPr>
          <a:xfrm>
            <a:off x="4810259" y="649480"/>
            <a:ext cx="6555347" cy="6107781"/>
          </a:xfrm>
        </p:spPr>
        <p:txBody>
          <a:bodyPr anchor="ctr">
            <a:normAutofit/>
          </a:bodyPr>
          <a:lstStyle/>
          <a:p>
            <a:r>
              <a:rPr lang="en-US" sz="2000" dirty="0">
                <a:solidFill>
                  <a:srgbClr val="002060"/>
                </a:solidFill>
              </a:rPr>
              <a:t>To move forward with the Adult Model, we found the need to braid/blend funding from multiple sources in order to try to cover the cost of the program.</a:t>
            </a:r>
          </a:p>
          <a:p>
            <a:r>
              <a:rPr lang="en-US" sz="2000" dirty="0">
                <a:solidFill>
                  <a:srgbClr val="002060"/>
                </a:solidFill>
              </a:rPr>
              <a:t>Without the help of our partners, we would not have been able to overcome some of the funding barriers. </a:t>
            </a:r>
          </a:p>
          <a:p>
            <a:pPr lvl="1">
              <a:buFont typeface="Courier New" panose="02070309020205020404" pitchFamily="49" charset="0"/>
              <a:buChar char="o"/>
            </a:pPr>
            <a:r>
              <a:rPr lang="en-US" sz="2000" dirty="0">
                <a:solidFill>
                  <a:srgbClr val="002060"/>
                </a:solidFill>
              </a:rPr>
              <a:t>Vocational Rehabilitation has established billing codes and rates for the Adult Model, which is being rolled out.</a:t>
            </a:r>
          </a:p>
          <a:p>
            <a:pPr lvl="1">
              <a:buFont typeface="Courier New" panose="02070309020205020404" pitchFamily="49" charset="0"/>
              <a:buChar char="o"/>
            </a:pPr>
            <a:r>
              <a:rPr lang="en-US" sz="2000" dirty="0">
                <a:solidFill>
                  <a:srgbClr val="002060"/>
                </a:solidFill>
              </a:rPr>
              <a:t>The Agency for Persons with Disabilities is evaluating the use of EEP funds to serve individuals in the pre-enrollment category with employment as a goal in the Adult Model.</a:t>
            </a:r>
          </a:p>
          <a:p>
            <a:r>
              <a:rPr lang="en-US" sz="2000" dirty="0">
                <a:solidFill>
                  <a:srgbClr val="002060"/>
                </a:solidFill>
              </a:rPr>
              <a:t>We are committed to addressing the funding obstacles in order to make the model whole to allow expansion of the model statewide. There are many community agencies across the state like MacDonald Training Center (MTC) that would like to begin offering this model in order to help Floridians with disabilities to obtain their employment goals.</a:t>
            </a:r>
          </a:p>
          <a:p>
            <a:endParaRPr lang="en-US" sz="1700" dirty="0">
              <a:solidFill>
                <a:srgbClr val="002060"/>
              </a:solidFill>
            </a:endParaRPr>
          </a:p>
          <a:p>
            <a:pPr marL="0" indent="0">
              <a:buNone/>
            </a:pPr>
            <a:endParaRPr lang="en-US" sz="1700" dirty="0"/>
          </a:p>
        </p:txBody>
      </p:sp>
    </p:spTree>
    <p:extLst>
      <p:ext uri="{BB962C8B-B14F-4D97-AF65-F5344CB8AC3E}">
        <p14:creationId xmlns:p14="http://schemas.microsoft.com/office/powerpoint/2010/main" val="3240405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51356">
              <a:schemeClr val="tx2">
                <a:lumMod val="40000"/>
                <a:lumOff val="6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65B962-5557-40F7-84B9-0A8D52531890}"/>
              </a:ext>
            </a:extLst>
          </p:cNvPr>
          <p:cNvSpPr>
            <a:spLocks noGrp="1"/>
          </p:cNvSpPr>
          <p:nvPr>
            <p:ph type="title"/>
          </p:nvPr>
        </p:nvSpPr>
        <p:spPr>
          <a:xfrm>
            <a:off x="466722" y="586855"/>
            <a:ext cx="3201366" cy="3387497"/>
          </a:xfrm>
        </p:spPr>
        <p:txBody>
          <a:bodyPr anchor="b">
            <a:normAutofit/>
          </a:bodyPr>
          <a:lstStyle/>
          <a:p>
            <a:pPr algn="ctr"/>
            <a:r>
              <a:rPr lang="en-US" sz="4000" b="1" dirty="0">
                <a:solidFill>
                  <a:srgbClr val="FFFFFF"/>
                </a:solidFill>
              </a:rPr>
              <a:t>Interns in Action During Various Rotations</a:t>
            </a:r>
          </a:p>
        </p:txBody>
      </p:sp>
      <p:pic>
        <p:nvPicPr>
          <p:cNvPr id="7" name="Content Placeholder 6" descr="A collage of people in different poses&#10;&#10;Description automatically generated">
            <a:extLst>
              <a:ext uri="{FF2B5EF4-FFF2-40B4-BE49-F238E27FC236}">
                <a16:creationId xmlns:a16="http://schemas.microsoft.com/office/drawing/2014/main" id="{6CF6B815-FF93-35FF-08E3-FA1CA34420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1907" y="1224783"/>
            <a:ext cx="6091873" cy="4351338"/>
          </a:xfrm>
        </p:spPr>
      </p:pic>
    </p:spTree>
    <p:extLst>
      <p:ext uri="{BB962C8B-B14F-4D97-AF65-F5344CB8AC3E}">
        <p14:creationId xmlns:p14="http://schemas.microsoft.com/office/powerpoint/2010/main" val="3905102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000">
              <a:schemeClr val="tx2">
                <a:lumMod val="40000"/>
                <a:lumOff val="6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122" name="Rectangle 10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3" name="Rectangle 10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0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1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1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Freeform: Shape 11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8" name="Rectangle 11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57A9D8-4C3F-4D59-A66A-2F8C9114B018}"/>
              </a:ext>
            </a:extLst>
          </p:cNvPr>
          <p:cNvSpPr>
            <a:spLocks noGrp="1"/>
          </p:cNvSpPr>
          <p:nvPr>
            <p:ph type="title"/>
          </p:nvPr>
        </p:nvSpPr>
        <p:spPr>
          <a:xfrm>
            <a:off x="466722" y="586855"/>
            <a:ext cx="3201366" cy="3387497"/>
          </a:xfrm>
        </p:spPr>
        <p:txBody>
          <a:bodyPr anchor="b">
            <a:normAutofit/>
          </a:bodyPr>
          <a:lstStyle/>
          <a:p>
            <a:pPr algn="ctr"/>
            <a:r>
              <a:rPr lang="en-US" sz="4000" b="1" dirty="0">
                <a:solidFill>
                  <a:srgbClr val="FFFFFF"/>
                </a:solidFill>
              </a:rPr>
              <a:t>RESPECT of Florida &amp; FDDC </a:t>
            </a:r>
          </a:p>
        </p:txBody>
      </p:sp>
      <p:sp>
        <p:nvSpPr>
          <p:cNvPr id="3" name="Content Placeholder 2">
            <a:extLst>
              <a:ext uri="{FF2B5EF4-FFF2-40B4-BE49-F238E27FC236}">
                <a16:creationId xmlns:a16="http://schemas.microsoft.com/office/drawing/2014/main" id="{9BB3288E-EA84-4A36-8A33-C86794B891A1}"/>
              </a:ext>
            </a:extLst>
          </p:cNvPr>
          <p:cNvSpPr>
            <a:spLocks noGrp="1"/>
          </p:cNvSpPr>
          <p:nvPr>
            <p:ph idx="1"/>
          </p:nvPr>
        </p:nvSpPr>
        <p:spPr>
          <a:xfrm>
            <a:off x="4810259" y="649480"/>
            <a:ext cx="6555347" cy="5546047"/>
          </a:xfrm>
        </p:spPr>
        <p:txBody>
          <a:bodyPr anchor="ctr">
            <a:normAutofit fontScale="62500" lnSpcReduction="20000"/>
          </a:bodyPr>
          <a:lstStyle/>
          <a:p>
            <a:pPr>
              <a:lnSpc>
                <a:spcPct val="110000"/>
              </a:lnSpc>
            </a:pPr>
            <a:r>
              <a:rPr lang="en-US" sz="2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 Florida Developmental Disabilities Council (FDDC) entered into a contract with RESPECT of Florida to identify four Employment Centers that would partner with Project SEARCH to serve as the first adult cohorts. </a:t>
            </a:r>
          </a:p>
          <a:p>
            <a:pPr marL="0" indent="0">
              <a:lnSpc>
                <a:spcPct val="110000"/>
              </a:lnSpc>
              <a:buNone/>
            </a:pPr>
            <a:endParaRPr lang="en-US" sz="2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0000"/>
              </a:lnSpc>
            </a:pPr>
            <a:r>
              <a:rPr lang="en-US" sz="2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RESPECT of Florida has a long history of providing individuals with disabilities the opportunity to work on State contracts that provide a wide-variety of commodities and services and has funded multiple microenterprises to assist individuals with developing their own businesses. </a:t>
            </a:r>
          </a:p>
          <a:p>
            <a:pPr marL="457200" lvl="1" indent="0">
              <a:lnSpc>
                <a:spcPct val="110000"/>
              </a:lnSpc>
              <a:buNone/>
            </a:pPr>
            <a:endParaRPr lang="en-US" sz="2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pPr>
            <a:r>
              <a:rPr lang="en-US" sz="2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 Employment Centers identified for implementing the Florida Project SEARCH Adult Model </a:t>
            </a:r>
            <a:r>
              <a:rPr lang="en-US" sz="2900" dirty="0">
                <a:solidFill>
                  <a:srgbClr val="002060"/>
                </a:solidFill>
                <a:latin typeface="Calibri" panose="020F0502020204030204" pitchFamily="34" charset="0"/>
                <a:ea typeface="Calibri" panose="020F0502020204030204" pitchFamily="34" charset="0"/>
                <a:cs typeface="Times New Roman" panose="02020603050405020304" pitchFamily="18" charset="0"/>
              </a:rPr>
              <a:t>were</a:t>
            </a:r>
            <a:r>
              <a:rPr lang="en-US" sz="2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p>
          <a:p>
            <a:pPr marL="0" indent="0">
              <a:lnSpc>
                <a:spcPct val="110000"/>
              </a:lnSpc>
              <a:buNone/>
            </a:pPr>
            <a:endParaRPr lang="en-US" sz="13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0000"/>
              </a:lnSpc>
              <a:spcBef>
                <a:spcPts val="0"/>
              </a:spcBef>
            </a:pPr>
            <a:r>
              <a:rPr lang="en-US" sz="2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 Arc of Putnam County - Palatka</a:t>
            </a:r>
          </a:p>
          <a:p>
            <a:pPr lvl="1">
              <a:lnSpc>
                <a:spcPct val="110000"/>
              </a:lnSpc>
              <a:spcBef>
                <a:spcPts val="0"/>
              </a:spcBef>
            </a:pPr>
            <a:r>
              <a:rPr lang="en-US" sz="2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ARC of Martin County – Stuart</a:t>
            </a:r>
          </a:p>
          <a:p>
            <a:pPr lvl="1">
              <a:lnSpc>
                <a:spcPct val="110000"/>
              </a:lnSpc>
              <a:spcBef>
                <a:spcPts val="0"/>
              </a:spcBef>
            </a:pPr>
            <a:r>
              <a:rPr lang="en-US" sz="2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Goodwill Industries Suncoast - Clearwater</a:t>
            </a:r>
          </a:p>
          <a:p>
            <a:pPr lvl="1">
              <a:lnSpc>
                <a:spcPct val="110000"/>
              </a:lnSpc>
              <a:spcBef>
                <a:spcPts val="0"/>
              </a:spcBef>
              <a:spcAft>
                <a:spcPts val="1000"/>
              </a:spcAft>
            </a:pPr>
            <a:r>
              <a:rPr lang="en-US" sz="2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MacDonald Training Center – Tampa</a:t>
            </a:r>
            <a:endParaRPr lang="en-US" sz="1900" dirty="0">
              <a:solidFill>
                <a:srgbClr val="002060"/>
              </a:solidFill>
            </a:endParaRPr>
          </a:p>
        </p:txBody>
      </p:sp>
      <p:pic>
        <p:nvPicPr>
          <p:cNvPr id="4" name="Picture 2" descr="cropped FDDC Logo icon 1">
            <a:extLst>
              <a:ext uri="{FF2B5EF4-FFF2-40B4-BE49-F238E27FC236}">
                <a16:creationId xmlns:a16="http://schemas.microsoft.com/office/drawing/2014/main" id="{06227C4B-94EC-9A92-FF1B-1BEA4AEFF2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817" y="4845338"/>
            <a:ext cx="10191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Background pattern&#10;&#10;Description automatically generated with low confidence">
            <a:extLst>
              <a:ext uri="{FF2B5EF4-FFF2-40B4-BE49-F238E27FC236}">
                <a16:creationId xmlns:a16="http://schemas.microsoft.com/office/drawing/2014/main" id="{89227021-B33D-3452-7FD1-751B54AAF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674" y="851705"/>
            <a:ext cx="2746254" cy="399289"/>
          </a:xfrm>
          <a:prstGeom prst="rect">
            <a:avLst/>
          </a:prstGeom>
        </p:spPr>
      </p:pic>
    </p:spTree>
    <p:extLst>
      <p:ext uri="{BB962C8B-B14F-4D97-AF65-F5344CB8AC3E}">
        <p14:creationId xmlns:p14="http://schemas.microsoft.com/office/powerpoint/2010/main" val="3671190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51356">
              <a:schemeClr val="tx2">
                <a:lumMod val="40000"/>
                <a:lumOff val="6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3C2122-AF2C-4E55-A437-3031549FC3E4}"/>
              </a:ext>
            </a:extLst>
          </p:cNvPr>
          <p:cNvSpPr>
            <a:spLocks noGrp="1"/>
          </p:cNvSpPr>
          <p:nvPr>
            <p:ph type="title"/>
          </p:nvPr>
        </p:nvSpPr>
        <p:spPr>
          <a:xfrm>
            <a:off x="466722" y="586855"/>
            <a:ext cx="3201366" cy="3387497"/>
          </a:xfrm>
        </p:spPr>
        <p:txBody>
          <a:bodyPr anchor="b">
            <a:normAutofit/>
          </a:bodyPr>
          <a:lstStyle/>
          <a:p>
            <a:pPr algn="ctr"/>
            <a:r>
              <a:rPr lang="en-US" sz="4000" b="1" dirty="0">
                <a:solidFill>
                  <a:srgbClr val="FFFFFF"/>
                </a:solidFill>
              </a:rPr>
              <a:t>Project SEARCH</a:t>
            </a:r>
          </a:p>
        </p:txBody>
      </p:sp>
      <p:sp>
        <p:nvSpPr>
          <p:cNvPr id="3" name="Content Placeholder 2">
            <a:extLst>
              <a:ext uri="{FF2B5EF4-FFF2-40B4-BE49-F238E27FC236}">
                <a16:creationId xmlns:a16="http://schemas.microsoft.com/office/drawing/2014/main" id="{A1BD9163-3B0F-4162-9980-72FC67A30A70}"/>
              </a:ext>
            </a:extLst>
          </p:cNvPr>
          <p:cNvSpPr>
            <a:spLocks noGrp="1"/>
          </p:cNvSpPr>
          <p:nvPr>
            <p:ph idx="1"/>
          </p:nvPr>
        </p:nvSpPr>
        <p:spPr>
          <a:xfrm>
            <a:off x="4744279" y="874643"/>
            <a:ext cx="6597730" cy="5973220"/>
          </a:xfrm>
        </p:spPr>
        <p:txBody>
          <a:bodyPr anchor="ctr">
            <a:noAutofit/>
          </a:bodyPr>
          <a:lstStyle/>
          <a:p>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 FDDC also entered into an agreement with the international, award winning, National Project SEARCH program for program licensure, training, and technical assistance.</a:t>
            </a:r>
          </a:p>
          <a:p>
            <a:pPr lvl="1"/>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Project SEARCH is a nine-month internship program for people with intellectual and developmental disabilities.</a:t>
            </a:r>
          </a:p>
          <a:p>
            <a:pPr lvl="1"/>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It is targeted for individuals whose goal is competitive employment. </a:t>
            </a:r>
          </a:p>
          <a:p>
            <a:pPr lvl="1"/>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 program takes place in a quality healthcare, hospitality, or other large business setting where total immersion in the workplace facilitates a learning-lab environment. </a:t>
            </a:r>
          </a:p>
          <a:p>
            <a:pPr lvl="1"/>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 interns will acquire employability and marketable work skills through their participation in three different 10-week internships, accompanied by a daily employability skills curriculum to reinforce critical competitive skills. </a:t>
            </a:r>
          </a:p>
          <a:p>
            <a:pPr lvl="1"/>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The interns work with a team that includes their family, an instructor, a skills trainer, and local and state agencies to create and reach their employment goal.</a:t>
            </a:r>
          </a:p>
          <a:p>
            <a:pPr lvl="1"/>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Project SEARCH currently has </a:t>
            </a:r>
            <a:r>
              <a:rPr lang="en-US" sz="1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705 </a:t>
            </a:r>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active sites. They are in 48 states, 10 countries, and since 2010 have served 36,433 individuals. Over 70% of participants get employed (at least 16 hours a week).</a:t>
            </a:r>
          </a:p>
          <a:p>
            <a:r>
              <a:rPr lang="en-US" sz="1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 addition to supporting the planning, implementation, and staffing of these four new adult programs, the FDDC is also sponsoring research by Cincinnati Children’s Hospital Medical Center to evaluate the program.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p>
        </p:txBody>
      </p:sp>
      <p:pic>
        <p:nvPicPr>
          <p:cNvPr id="4" name="Picture 4" descr="Project SEARCH Logo">
            <a:extLst>
              <a:ext uri="{FF2B5EF4-FFF2-40B4-BE49-F238E27FC236}">
                <a16:creationId xmlns:a16="http://schemas.microsoft.com/office/drawing/2014/main" id="{4AFE9441-DFE5-00EB-6B5B-843C26257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970" y="5131420"/>
            <a:ext cx="3571875" cy="85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087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51356">
              <a:schemeClr val="tx2">
                <a:lumMod val="40000"/>
                <a:lumOff val="6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81A83C-CEE3-449E-8B26-93C15CDC7B00}"/>
              </a:ext>
            </a:extLst>
          </p:cNvPr>
          <p:cNvSpPr>
            <a:spLocks noGrp="1"/>
          </p:cNvSpPr>
          <p:nvPr>
            <p:ph type="title"/>
          </p:nvPr>
        </p:nvSpPr>
        <p:spPr>
          <a:xfrm>
            <a:off x="466722" y="586855"/>
            <a:ext cx="3201366" cy="3387497"/>
          </a:xfrm>
        </p:spPr>
        <p:txBody>
          <a:bodyPr anchor="b">
            <a:normAutofit/>
          </a:bodyPr>
          <a:lstStyle/>
          <a:p>
            <a:pPr algn="ctr"/>
            <a:r>
              <a:rPr lang="en-US" sz="4000" b="1" dirty="0">
                <a:solidFill>
                  <a:srgbClr val="FFFFFF"/>
                </a:solidFill>
              </a:rPr>
              <a:t>Benefits of </a:t>
            </a:r>
            <a:br>
              <a:rPr lang="en-US" sz="4000" b="1" dirty="0">
                <a:solidFill>
                  <a:srgbClr val="FFFFFF"/>
                </a:solidFill>
              </a:rPr>
            </a:br>
            <a:r>
              <a:rPr lang="en-US" sz="4000" b="1" dirty="0">
                <a:solidFill>
                  <a:srgbClr val="FFFFFF"/>
                </a:solidFill>
              </a:rPr>
              <a:t>the Project SEARCH Model</a:t>
            </a:r>
          </a:p>
        </p:txBody>
      </p:sp>
      <p:sp>
        <p:nvSpPr>
          <p:cNvPr id="3" name="Content Placeholder 2">
            <a:extLst>
              <a:ext uri="{FF2B5EF4-FFF2-40B4-BE49-F238E27FC236}">
                <a16:creationId xmlns:a16="http://schemas.microsoft.com/office/drawing/2014/main" id="{CD1CC0BB-0650-46E7-A4BA-52CFDD9B95F4}"/>
              </a:ext>
            </a:extLst>
          </p:cNvPr>
          <p:cNvSpPr>
            <a:spLocks noGrp="1"/>
          </p:cNvSpPr>
          <p:nvPr>
            <p:ph idx="1"/>
          </p:nvPr>
        </p:nvSpPr>
        <p:spPr>
          <a:xfrm>
            <a:off x="4810259" y="649480"/>
            <a:ext cx="6555347" cy="5546047"/>
          </a:xfrm>
        </p:spPr>
        <p:txBody>
          <a:bodyPr anchor="ctr">
            <a:normAutofit fontScale="92500" lnSpcReduction="10000"/>
          </a:bodyPr>
          <a:lstStyle/>
          <a:p>
            <a:pPr>
              <a:spcBef>
                <a:spcPts val="0"/>
              </a:spcBef>
              <a:spcAft>
                <a:spcPts val="1000"/>
              </a:spcAft>
            </a:pPr>
            <a:r>
              <a:rPr lang="en-US" sz="1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Benefits to the Interns:</a:t>
            </a:r>
          </a:p>
          <a:p>
            <a:pPr lvl="1">
              <a:spcBef>
                <a:spcPts val="0"/>
              </a:spcBef>
            </a:pPr>
            <a:r>
              <a:rPr lang="en-US" sz="1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Participate in a variety of internships within the host business.</a:t>
            </a:r>
          </a:p>
          <a:p>
            <a:pPr lvl="1">
              <a:spcBef>
                <a:spcPts val="0"/>
              </a:spcBef>
            </a:pPr>
            <a:r>
              <a:rPr lang="en-US" sz="1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Acquire competitive, transferable, and marketable job skills.  </a:t>
            </a:r>
          </a:p>
          <a:p>
            <a:pPr lvl="1">
              <a:spcBef>
                <a:spcPts val="0"/>
              </a:spcBef>
            </a:pPr>
            <a:r>
              <a:rPr lang="en-US" sz="1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Gain increased independence, confidence, and self-esteem.</a:t>
            </a:r>
          </a:p>
          <a:p>
            <a:pPr lvl="1">
              <a:spcBef>
                <a:spcPts val="0"/>
              </a:spcBef>
            </a:pPr>
            <a:r>
              <a:rPr lang="en-US" sz="1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Obtain individualized coaching, instruction, and feedback. </a:t>
            </a:r>
          </a:p>
          <a:p>
            <a:pPr lvl="1">
              <a:spcBef>
                <a:spcPts val="0"/>
              </a:spcBef>
            </a:pPr>
            <a:r>
              <a:rPr lang="en-US" sz="1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Develop linkages to Vocational Rehabilitation and other adult service agencies.</a:t>
            </a:r>
          </a:p>
          <a:p>
            <a:pPr marR="0" indent="0">
              <a:spcBef>
                <a:spcPts val="0"/>
              </a:spcBef>
              <a:spcAft>
                <a:spcPts val="0"/>
              </a:spcAft>
              <a:buNone/>
            </a:pPr>
            <a:r>
              <a:rPr lang="en-US" sz="1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p>
          <a:p>
            <a:pPr>
              <a:spcBef>
                <a:spcPts val="0"/>
              </a:spcBef>
            </a:pPr>
            <a:r>
              <a:rPr lang="en-US" sz="1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Benefits to the Host Business: </a:t>
            </a:r>
          </a:p>
          <a:p>
            <a:pPr>
              <a:spcBef>
                <a:spcPts val="0"/>
              </a:spcBef>
            </a:pPr>
            <a:endParaRPr lang="en-US" sz="1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lvl="1">
              <a:spcBef>
                <a:spcPts val="0"/>
              </a:spcBef>
              <a:buClr>
                <a:srgbClr val="000000"/>
              </a:buClr>
            </a:pPr>
            <a:r>
              <a:rPr lang="en-US" sz="1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Access to a new, diverse, talent stream with skills that match labor needs.</a:t>
            </a:r>
          </a:p>
          <a:p>
            <a:pPr lvl="1">
              <a:spcBef>
                <a:spcPts val="0"/>
              </a:spcBef>
              <a:buClr>
                <a:srgbClr val="000000"/>
              </a:buClr>
            </a:pPr>
            <a:r>
              <a:rPr lang="en-US" sz="1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Interns and employees with disabilities who serve as role models for customers. </a:t>
            </a:r>
          </a:p>
          <a:p>
            <a:pPr lvl="1">
              <a:spcBef>
                <a:spcPts val="0"/>
              </a:spcBef>
              <a:buClr>
                <a:srgbClr val="000000"/>
              </a:buClr>
            </a:pPr>
            <a:r>
              <a:rPr lang="en-US" sz="1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Access to a demographic of the economy with intense buying power: people with disabilities represent one of the fastest growing market segments in the United States.</a:t>
            </a:r>
          </a:p>
          <a:p>
            <a:pPr lvl="1">
              <a:spcBef>
                <a:spcPts val="0"/>
              </a:spcBef>
              <a:buClr>
                <a:srgbClr val="000000"/>
              </a:buClr>
            </a:pPr>
            <a:r>
              <a:rPr lang="en-US" sz="1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Increased regional and national recognition through marketing of this unique program.</a:t>
            </a:r>
          </a:p>
          <a:p>
            <a:pPr lvl="1">
              <a:spcBef>
                <a:spcPts val="0"/>
              </a:spcBef>
              <a:buClr>
                <a:srgbClr val="000000"/>
              </a:buClr>
            </a:pPr>
            <a:r>
              <a:rPr lang="en-US" sz="19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Increased performance and retention in high-turnover, entry-level positions.</a:t>
            </a:r>
          </a:p>
        </p:txBody>
      </p:sp>
    </p:spTree>
    <p:extLst>
      <p:ext uri="{BB962C8B-B14F-4D97-AF65-F5344CB8AC3E}">
        <p14:creationId xmlns:p14="http://schemas.microsoft.com/office/powerpoint/2010/main" val="2365421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51356">
              <a:schemeClr val="tx2">
                <a:lumMod val="40000"/>
                <a:lumOff val="6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416709-FC5E-498C-AF4D-CCFEA0A63B56}"/>
              </a:ext>
            </a:extLst>
          </p:cNvPr>
          <p:cNvSpPr>
            <a:spLocks noGrp="1"/>
          </p:cNvSpPr>
          <p:nvPr>
            <p:ph type="title"/>
          </p:nvPr>
        </p:nvSpPr>
        <p:spPr>
          <a:xfrm>
            <a:off x="466722" y="586856"/>
            <a:ext cx="3201366" cy="3018494"/>
          </a:xfrm>
        </p:spPr>
        <p:txBody>
          <a:bodyPr anchor="b">
            <a:normAutofit/>
          </a:bodyPr>
          <a:lstStyle/>
          <a:p>
            <a:pPr algn="ctr"/>
            <a:r>
              <a:rPr lang="en-US" sz="4000" b="1" dirty="0">
                <a:solidFill>
                  <a:srgbClr val="FFFFFF"/>
                </a:solidFill>
              </a:rPr>
              <a:t>Our Four Sites</a:t>
            </a:r>
          </a:p>
        </p:txBody>
      </p:sp>
      <p:sp>
        <p:nvSpPr>
          <p:cNvPr id="3" name="Content Placeholder 2">
            <a:extLst>
              <a:ext uri="{FF2B5EF4-FFF2-40B4-BE49-F238E27FC236}">
                <a16:creationId xmlns:a16="http://schemas.microsoft.com/office/drawing/2014/main" id="{A0136810-4AC6-49B4-838A-65AAF7E59FAE}"/>
              </a:ext>
            </a:extLst>
          </p:cNvPr>
          <p:cNvSpPr>
            <a:spLocks noGrp="1"/>
          </p:cNvSpPr>
          <p:nvPr>
            <p:ph idx="1"/>
          </p:nvPr>
        </p:nvSpPr>
        <p:spPr>
          <a:xfrm>
            <a:off x="4810259" y="649480"/>
            <a:ext cx="6555347" cy="5546047"/>
          </a:xfrm>
        </p:spPr>
        <p:txBody>
          <a:bodyPr anchor="ctr">
            <a:normAutofit/>
          </a:bodyPr>
          <a:lstStyle/>
          <a:p>
            <a:r>
              <a:rPr lang="en-US" sz="1700" dirty="0">
                <a:solidFill>
                  <a:srgbClr val="002060"/>
                </a:solidFill>
              </a:rPr>
              <a:t>Each of our four sites partnered with a local business. This local business is the “host/training” site for the nine-month program.</a:t>
            </a:r>
          </a:p>
          <a:p>
            <a:r>
              <a:rPr lang="en-US" sz="1700" dirty="0">
                <a:solidFill>
                  <a:srgbClr val="002060"/>
                </a:solidFill>
              </a:rPr>
              <a:t>Each site hired an “instructor” and a “skills trainer.” Per the model fidelity of Project SEARCH, our “instructors” did not have to be state certified. Florida’s VR required all staff to have previous experience with adults with disabilities.</a:t>
            </a:r>
          </a:p>
          <a:p>
            <a:r>
              <a:rPr lang="en-US" sz="1700" dirty="0">
                <a:solidFill>
                  <a:srgbClr val="002060"/>
                </a:solidFill>
              </a:rPr>
              <a:t>Each site attempted to recruit 12 possible interns, with a focus of recruiting adults either currently in an Adult Day Training Center (ADT) or those who had participated in an ADT previously.</a:t>
            </a:r>
          </a:p>
          <a:p>
            <a:r>
              <a:rPr lang="en-US" sz="1700" dirty="0">
                <a:solidFill>
                  <a:srgbClr val="002060"/>
                </a:solidFill>
              </a:rPr>
              <a:t>Based on Department of Labor (DOL) requirements our interns are not paid during this training, so RESPECT partnered with a secondary educational institution – the University of Wisconsin-Whitewater (UWW). UWW was selected due to their partnership with other Project SEARCH programs. Each intern will earn 2 college level credits upon completion of the program.</a:t>
            </a:r>
          </a:p>
        </p:txBody>
      </p:sp>
    </p:spTree>
    <p:extLst>
      <p:ext uri="{BB962C8B-B14F-4D97-AF65-F5344CB8AC3E}">
        <p14:creationId xmlns:p14="http://schemas.microsoft.com/office/powerpoint/2010/main" val="299927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51356">
              <a:schemeClr val="tx2">
                <a:lumMod val="40000"/>
                <a:lumOff val="6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9B4E77-7202-42DE-9BB1-C65C3B26119E}"/>
              </a:ext>
            </a:extLst>
          </p:cNvPr>
          <p:cNvSpPr>
            <a:spLocks noGrp="1"/>
          </p:cNvSpPr>
          <p:nvPr>
            <p:ph type="title"/>
          </p:nvPr>
        </p:nvSpPr>
        <p:spPr>
          <a:xfrm>
            <a:off x="490319" y="241738"/>
            <a:ext cx="3201366" cy="3387497"/>
          </a:xfrm>
        </p:spPr>
        <p:txBody>
          <a:bodyPr anchor="b">
            <a:normAutofit/>
          </a:bodyPr>
          <a:lstStyle/>
          <a:p>
            <a:pPr algn="ctr"/>
            <a:r>
              <a:rPr lang="en-US" sz="4000" b="1" dirty="0">
                <a:solidFill>
                  <a:srgbClr val="FFFFFF"/>
                </a:solidFill>
              </a:rPr>
              <a:t>Our Four Sites:  MacDonald Training Center</a:t>
            </a:r>
          </a:p>
        </p:txBody>
      </p:sp>
      <p:sp>
        <p:nvSpPr>
          <p:cNvPr id="3" name="Content Placeholder 2">
            <a:extLst>
              <a:ext uri="{FF2B5EF4-FFF2-40B4-BE49-F238E27FC236}">
                <a16:creationId xmlns:a16="http://schemas.microsoft.com/office/drawing/2014/main" id="{7380748C-BFA7-4084-B973-141A3B1EC4C9}"/>
              </a:ext>
            </a:extLst>
          </p:cNvPr>
          <p:cNvSpPr>
            <a:spLocks noGrp="1"/>
          </p:cNvSpPr>
          <p:nvPr>
            <p:ph idx="1"/>
          </p:nvPr>
        </p:nvSpPr>
        <p:spPr>
          <a:xfrm>
            <a:off x="4654367" y="491993"/>
            <a:ext cx="6918036" cy="4484223"/>
          </a:xfrm>
        </p:spPr>
        <p:txBody>
          <a:bodyPr anchor="ctr">
            <a:normAutofit fontScale="77500" lnSpcReduction="20000"/>
          </a:bodyPr>
          <a:lstStyle/>
          <a:p>
            <a:pPr marL="0" indent="0" algn="ctr">
              <a:buNone/>
            </a:pPr>
            <a:r>
              <a:rPr lang="en-US" sz="4000" b="1" dirty="0">
                <a:solidFill>
                  <a:srgbClr val="002060"/>
                </a:solidFill>
              </a:rPr>
              <a:t>MacDonald Training Center</a:t>
            </a:r>
          </a:p>
          <a:p>
            <a:pPr marL="0" indent="0" algn="ctr">
              <a:buNone/>
            </a:pPr>
            <a:endParaRPr lang="en-US" sz="4000" b="1" dirty="0">
              <a:solidFill>
                <a:srgbClr val="002060"/>
              </a:solidFill>
            </a:endParaRPr>
          </a:p>
          <a:p>
            <a:pPr lvl="1"/>
            <a:r>
              <a:rPr lang="en-US" sz="3600" dirty="0">
                <a:solidFill>
                  <a:srgbClr val="002060"/>
                </a:solidFill>
              </a:rPr>
              <a:t>Host Business: </a:t>
            </a:r>
            <a:r>
              <a:rPr lang="en-US" sz="3600" dirty="0" err="1">
                <a:solidFill>
                  <a:srgbClr val="002060"/>
                </a:solidFill>
              </a:rPr>
              <a:t>ZooTampa</a:t>
            </a:r>
            <a:r>
              <a:rPr lang="en-US" sz="3600" dirty="0">
                <a:solidFill>
                  <a:srgbClr val="002060"/>
                </a:solidFill>
              </a:rPr>
              <a:t> in Tampa</a:t>
            </a:r>
          </a:p>
          <a:p>
            <a:pPr lvl="1"/>
            <a:r>
              <a:rPr lang="en-US" sz="3600" dirty="0">
                <a:solidFill>
                  <a:srgbClr val="002060"/>
                </a:solidFill>
              </a:rPr>
              <a:t>In the first cohort, nine interns completed/graduated from the program.</a:t>
            </a:r>
          </a:p>
          <a:p>
            <a:pPr lvl="1"/>
            <a:r>
              <a:rPr lang="en-US" sz="3600" dirty="0">
                <a:solidFill>
                  <a:srgbClr val="002060"/>
                </a:solidFill>
              </a:rPr>
              <a:t>Three of the interns were hired by the host site and three other graduates are currently working in the community.</a:t>
            </a:r>
          </a:p>
          <a:p>
            <a:pPr lvl="1"/>
            <a:r>
              <a:rPr lang="en-US" sz="3600" dirty="0">
                <a:solidFill>
                  <a:srgbClr val="002060"/>
                </a:solidFill>
              </a:rPr>
              <a:t>MacDonald Training Center has a </a:t>
            </a:r>
            <a:r>
              <a:rPr lang="en-US" sz="3600" b="1" dirty="0">
                <a:solidFill>
                  <a:srgbClr val="002060"/>
                </a:solidFill>
              </a:rPr>
              <a:t>75%</a:t>
            </a:r>
            <a:r>
              <a:rPr lang="en-US" sz="3600" dirty="0">
                <a:solidFill>
                  <a:srgbClr val="002060"/>
                </a:solidFill>
              </a:rPr>
              <a:t> success rate of individuals with disabilities achieving and maintaining employment! </a:t>
            </a:r>
          </a:p>
          <a:p>
            <a:pPr marL="0" indent="0">
              <a:buNone/>
            </a:pPr>
            <a:endParaRPr lang="en-US" dirty="0"/>
          </a:p>
        </p:txBody>
      </p:sp>
      <p:pic>
        <p:nvPicPr>
          <p:cNvPr id="3076" name="Picture 4" descr="MacDonald Training Center, Inc Logo">
            <a:extLst>
              <a:ext uri="{FF2B5EF4-FFF2-40B4-BE49-F238E27FC236}">
                <a16:creationId xmlns:a16="http://schemas.microsoft.com/office/drawing/2014/main" id="{CD146FF9-3F07-4237-89F8-26B10D4AB8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054" y="5143845"/>
            <a:ext cx="285750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ee the source image">
            <a:extLst>
              <a:ext uri="{FF2B5EF4-FFF2-40B4-BE49-F238E27FC236}">
                <a16:creationId xmlns:a16="http://schemas.microsoft.com/office/drawing/2014/main" id="{499558FB-878E-4982-84D2-BEC720CF28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5159" y="4666479"/>
            <a:ext cx="1734747" cy="18810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erson sitting in a wheelchair&#10;&#10;Description automatically generated with medium confidence">
            <a:extLst>
              <a:ext uri="{FF2B5EF4-FFF2-40B4-BE49-F238E27FC236}">
                <a16:creationId xmlns:a16="http://schemas.microsoft.com/office/drawing/2014/main" id="{373A6A45-8572-23A9-1231-A41C1405739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3754" y="3844456"/>
            <a:ext cx="1817921" cy="2423339"/>
          </a:xfrm>
          <a:prstGeom prst="rect">
            <a:avLst/>
          </a:prstGeom>
          <a:noFill/>
          <a:ln>
            <a:noFill/>
          </a:ln>
        </p:spPr>
      </p:pic>
    </p:spTree>
    <p:extLst>
      <p:ext uri="{BB962C8B-B14F-4D97-AF65-F5344CB8AC3E}">
        <p14:creationId xmlns:p14="http://schemas.microsoft.com/office/powerpoint/2010/main" val="685815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84963"/>
          <a:stretch>
            <a:fillRect/>
          </a:stretch>
        </p:blipFill>
        <p:spPr>
          <a:xfrm rot="-10800000">
            <a:off x="0" y="0"/>
            <a:ext cx="12192000" cy="1958140"/>
          </a:xfrm>
          <a:prstGeom prst="rect">
            <a:avLst/>
          </a:prstGeom>
        </p:spPr>
      </p:pic>
      <p:grpSp>
        <p:nvGrpSpPr>
          <p:cNvPr id="5" name="Group 5"/>
          <p:cNvGrpSpPr/>
          <p:nvPr/>
        </p:nvGrpSpPr>
        <p:grpSpPr>
          <a:xfrm>
            <a:off x="-3" y="1824251"/>
            <a:ext cx="12192000" cy="5033749"/>
            <a:chOff x="0" y="0"/>
            <a:chExt cx="4816593" cy="1298164"/>
          </a:xfrm>
          <a:solidFill>
            <a:srgbClr val="0085B4"/>
          </a:solidFill>
        </p:grpSpPr>
        <p:sp>
          <p:nvSpPr>
            <p:cNvPr id="6" name="Freeform 6"/>
            <p:cNvSpPr/>
            <p:nvPr/>
          </p:nvSpPr>
          <p:spPr>
            <a:xfrm>
              <a:off x="0" y="0"/>
              <a:ext cx="4816592" cy="1298164"/>
            </a:xfrm>
            <a:custGeom>
              <a:avLst/>
              <a:gdLst/>
              <a:ahLst/>
              <a:cxnLst/>
              <a:rect l="l" t="t" r="r" b="b"/>
              <a:pathLst>
                <a:path w="4816592" h="1298164">
                  <a:moveTo>
                    <a:pt x="0" y="0"/>
                  </a:moveTo>
                  <a:lnTo>
                    <a:pt x="4816592" y="0"/>
                  </a:lnTo>
                  <a:lnTo>
                    <a:pt x="4816592" y="1298164"/>
                  </a:lnTo>
                  <a:lnTo>
                    <a:pt x="0" y="1298164"/>
                  </a:ln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38100"/>
              <a:ext cx="812800" cy="850900"/>
            </a:xfrm>
            <a:prstGeom prst="rect">
              <a:avLst/>
            </a:prstGeom>
            <a:grpFill/>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8"/>
          <p:cNvGrpSpPr/>
          <p:nvPr/>
        </p:nvGrpSpPr>
        <p:grpSpPr>
          <a:xfrm>
            <a:off x="0" y="0"/>
            <a:ext cx="12192000" cy="1958140"/>
            <a:chOff x="0" y="0"/>
            <a:chExt cx="4816593" cy="773586"/>
          </a:xfrm>
        </p:grpSpPr>
        <p:sp>
          <p:nvSpPr>
            <p:cNvPr id="9" name="Freeform 9"/>
            <p:cNvSpPr/>
            <p:nvPr/>
          </p:nvSpPr>
          <p:spPr>
            <a:xfrm>
              <a:off x="0" y="0"/>
              <a:ext cx="4816592" cy="773586"/>
            </a:xfrm>
            <a:custGeom>
              <a:avLst/>
              <a:gdLst/>
              <a:ahLst/>
              <a:cxnLst/>
              <a:rect l="l" t="t" r="r" b="b"/>
              <a:pathLst>
                <a:path w="4816592" h="773586">
                  <a:moveTo>
                    <a:pt x="0" y="0"/>
                  </a:moveTo>
                  <a:lnTo>
                    <a:pt x="4816592" y="0"/>
                  </a:lnTo>
                  <a:lnTo>
                    <a:pt x="4816592" y="773586"/>
                  </a:lnTo>
                  <a:lnTo>
                    <a:pt x="0" y="773586"/>
                  </a:lnTo>
                  <a:close/>
                </a:path>
              </a:pathLst>
            </a:custGeom>
            <a:solidFill>
              <a:srgbClr val="FFFFFF">
                <a:alpha val="80000"/>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0" y="-38100"/>
              <a:ext cx="812800" cy="85090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AutoShape 11"/>
          <p:cNvSpPr/>
          <p:nvPr/>
        </p:nvSpPr>
        <p:spPr>
          <a:xfrm>
            <a:off x="0" y="1926390"/>
            <a:ext cx="12192000" cy="0"/>
          </a:xfrm>
          <a:prstGeom prst="line">
            <a:avLst/>
          </a:prstGeom>
          <a:ln w="47625" cap="flat">
            <a:solidFill>
              <a:srgbClr val="79CB41"/>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12" name="Picture 12" descr="Logo&#10;&#10;Description automatically generated"/>
          <p:cNvPicPr>
            <a:picLocks noChangeAspect="1"/>
          </p:cNvPicPr>
          <p:nvPr/>
        </p:nvPicPr>
        <p:blipFill>
          <a:blip r:embed="rId4"/>
          <a:srcRect/>
          <a:stretch>
            <a:fillRect/>
          </a:stretch>
        </p:blipFill>
        <p:spPr>
          <a:xfrm>
            <a:off x="319107" y="198200"/>
            <a:ext cx="1133896" cy="1229563"/>
          </a:xfrm>
          <a:prstGeom prst="rect">
            <a:avLst/>
          </a:prstGeom>
          <a:ln>
            <a:noFill/>
          </a:ln>
        </p:spPr>
      </p:pic>
      <p:sp>
        <p:nvSpPr>
          <p:cNvPr id="15" name="TextBox 15"/>
          <p:cNvSpPr txBox="1"/>
          <p:nvPr/>
        </p:nvSpPr>
        <p:spPr>
          <a:xfrm>
            <a:off x="839129" y="168810"/>
            <a:ext cx="10513743" cy="1654299"/>
          </a:xfrm>
          <a:prstGeom prst="rect">
            <a:avLst/>
          </a:prstGeom>
        </p:spPr>
        <p:txBody>
          <a:bodyPr lIns="0" tIns="0" rIns="0" bIns="0" rtlCol="0" anchor="t">
            <a:spAutoFit/>
          </a:bodyPr>
          <a:lstStyle/>
          <a:p>
            <a:pPr marL="0" marR="0" lvl="0" indent="0" algn="ctr" defTabSz="609630" rtl="0" eaLnBrk="1" fontAlgn="auto" latinLnBrk="0" hangingPunct="1">
              <a:lnSpc>
                <a:spcPts val="4290"/>
              </a:lnSpc>
              <a:spcBef>
                <a:spcPts val="0"/>
              </a:spcBef>
              <a:spcAft>
                <a:spcPts val="0"/>
              </a:spcAft>
              <a:buClrTx/>
              <a:buSzTx/>
              <a:buFontTx/>
              <a:buNone/>
              <a:tabLst/>
              <a:defRPr/>
            </a:pPr>
            <a:r>
              <a:rPr kumimoji="0" lang="en-US" sz="3667" b="0" i="0" u="none" strike="noStrike" kern="1200" cap="none" spc="0" normalizeH="0" baseline="0" noProof="0" dirty="0" err="1">
                <a:ln>
                  <a:noFill/>
                </a:ln>
                <a:solidFill>
                  <a:srgbClr val="188E4B"/>
                </a:solidFill>
                <a:effectLst/>
                <a:uLnTx/>
                <a:uFillTx/>
                <a:latin typeface="Glacial Indifference Bold"/>
                <a:ea typeface="+mn-ea"/>
                <a:cs typeface="+mn-cs"/>
              </a:rPr>
              <a:t>ZooTampa</a:t>
            </a:r>
            <a:r>
              <a:rPr kumimoji="0" lang="en-US" sz="3667" b="0" i="0" u="none" strike="noStrike" kern="1200" cap="none" spc="0" normalizeH="0" baseline="0" noProof="0" dirty="0">
                <a:ln>
                  <a:noFill/>
                </a:ln>
                <a:solidFill>
                  <a:srgbClr val="188E4B"/>
                </a:solidFill>
                <a:effectLst/>
                <a:uLnTx/>
                <a:uFillTx/>
                <a:latin typeface="Glacial Indifference Bold"/>
                <a:ea typeface="+mn-ea"/>
                <a:cs typeface="+mn-cs"/>
              </a:rPr>
              <a:t> has provided MTC interns </a:t>
            </a:r>
          </a:p>
          <a:p>
            <a:pPr marL="0" marR="0" lvl="0" indent="0" algn="ctr" defTabSz="609630" rtl="0" eaLnBrk="1" fontAlgn="auto" latinLnBrk="0" hangingPunct="1">
              <a:lnSpc>
                <a:spcPts val="4290"/>
              </a:lnSpc>
              <a:spcBef>
                <a:spcPts val="0"/>
              </a:spcBef>
              <a:spcAft>
                <a:spcPts val="0"/>
              </a:spcAft>
              <a:buClrTx/>
              <a:buSzTx/>
              <a:buFontTx/>
              <a:buNone/>
              <a:tabLst/>
              <a:defRPr/>
            </a:pPr>
            <a:r>
              <a:rPr kumimoji="0" lang="en-US" sz="3667" b="0" i="0" u="none" strike="noStrike" kern="1200" cap="none" spc="0" normalizeH="0" baseline="0" noProof="0" dirty="0">
                <a:ln>
                  <a:noFill/>
                </a:ln>
                <a:solidFill>
                  <a:srgbClr val="188E4B"/>
                </a:solidFill>
                <a:effectLst/>
                <a:uLnTx/>
                <a:uFillTx/>
                <a:latin typeface="Glacial Indifference Bold"/>
                <a:ea typeface="+mn-ea"/>
                <a:cs typeface="+mn-cs"/>
              </a:rPr>
              <a:t>with an on-site experience and opportunity </a:t>
            </a:r>
          </a:p>
          <a:p>
            <a:pPr marL="0" marR="0" lvl="0" indent="0" algn="ctr" defTabSz="609630" rtl="0" eaLnBrk="1" fontAlgn="auto" latinLnBrk="0" hangingPunct="1">
              <a:lnSpc>
                <a:spcPts val="4290"/>
              </a:lnSpc>
              <a:spcBef>
                <a:spcPts val="0"/>
              </a:spcBef>
              <a:spcAft>
                <a:spcPts val="0"/>
              </a:spcAft>
              <a:buClrTx/>
              <a:buSzTx/>
              <a:buFontTx/>
              <a:buNone/>
              <a:tabLst/>
              <a:defRPr/>
            </a:pPr>
            <a:r>
              <a:rPr lang="en-US" sz="3667" dirty="0">
                <a:solidFill>
                  <a:srgbClr val="188E4B"/>
                </a:solidFill>
                <a:latin typeface="Glacial Indifference Bold"/>
              </a:rPr>
              <a:t>t</a:t>
            </a:r>
            <a:r>
              <a:rPr kumimoji="0" lang="en-US" sz="3667" b="0" i="0" u="none" strike="noStrike" kern="1200" cap="none" spc="0" normalizeH="0" baseline="0" noProof="0" dirty="0">
                <a:ln>
                  <a:noFill/>
                </a:ln>
                <a:solidFill>
                  <a:srgbClr val="188E4B"/>
                </a:solidFill>
                <a:effectLst/>
                <a:uLnTx/>
                <a:uFillTx/>
                <a:latin typeface="Glacial Indifference Bold"/>
                <a:ea typeface="+mn-ea"/>
                <a:cs typeface="+mn-cs"/>
              </a:rPr>
              <a:t>o learn transferable </a:t>
            </a:r>
            <a:r>
              <a:rPr lang="en-US" sz="3667" dirty="0">
                <a:solidFill>
                  <a:srgbClr val="188E4B"/>
                </a:solidFill>
                <a:latin typeface="Glacial Indifference Bold"/>
              </a:rPr>
              <a:t>s</a:t>
            </a:r>
            <a:r>
              <a:rPr kumimoji="0" lang="en-US" sz="3667" b="0" i="0" u="none" strike="noStrike" kern="1200" cap="none" spc="0" normalizeH="0" baseline="0" noProof="0" dirty="0">
                <a:ln>
                  <a:noFill/>
                </a:ln>
                <a:solidFill>
                  <a:srgbClr val="188E4B"/>
                </a:solidFill>
                <a:effectLst/>
                <a:uLnTx/>
                <a:uFillTx/>
                <a:latin typeface="Glacial Indifference Bold"/>
                <a:ea typeface="+mn-ea"/>
                <a:cs typeface="+mn-cs"/>
              </a:rPr>
              <a:t>kills in </a:t>
            </a:r>
            <a:r>
              <a:rPr lang="en-US" sz="3667" dirty="0">
                <a:solidFill>
                  <a:srgbClr val="188E4B"/>
                </a:solidFill>
                <a:latin typeface="Glacial Indifference Bold"/>
              </a:rPr>
              <a:t>t</a:t>
            </a:r>
            <a:r>
              <a:rPr kumimoji="0" lang="en-US" sz="3667" b="0" i="0" u="none" strike="noStrike" kern="1200" cap="none" spc="0" normalizeH="0" baseline="0" noProof="0" dirty="0">
                <a:ln>
                  <a:noFill/>
                </a:ln>
                <a:solidFill>
                  <a:srgbClr val="188E4B"/>
                </a:solidFill>
                <a:effectLst/>
                <a:uLnTx/>
                <a:uFillTx/>
                <a:latin typeface="Glacial Indifference Bold"/>
                <a:ea typeface="+mn-ea"/>
                <a:cs typeface="+mn-cs"/>
              </a:rPr>
              <a:t>he </a:t>
            </a:r>
            <a:r>
              <a:rPr lang="en-US" sz="3667" dirty="0">
                <a:solidFill>
                  <a:srgbClr val="188E4B"/>
                </a:solidFill>
                <a:latin typeface="Glacial Indifference Bold"/>
              </a:rPr>
              <a:t>w</a:t>
            </a:r>
            <a:r>
              <a:rPr kumimoji="0" lang="en-US" sz="3667" b="0" i="0" u="none" strike="noStrike" kern="1200" cap="none" spc="0" normalizeH="0" baseline="0" noProof="0" dirty="0" err="1">
                <a:ln>
                  <a:noFill/>
                </a:ln>
                <a:solidFill>
                  <a:srgbClr val="188E4B"/>
                </a:solidFill>
                <a:effectLst/>
                <a:uLnTx/>
                <a:uFillTx/>
                <a:latin typeface="Glacial Indifference Bold"/>
                <a:ea typeface="+mn-ea"/>
                <a:cs typeface="+mn-cs"/>
              </a:rPr>
              <a:t>orkplace</a:t>
            </a:r>
            <a:r>
              <a:rPr kumimoji="0" lang="en-US" sz="3667" b="0" i="0" u="none" strike="noStrike" kern="1200" cap="none" spc="0" normalizeH="0" baseline="0" noProof="0" dirty="0">
                <a:ln>
                  <a:noFill/>
                </a:ln>
                <a:solidFill>
                  <a:srgbClr val="188E4B"/>
                </a:solidFill>
                <a:effectLst/>
                <a:uLnTx/>
                <a:uFillTx/>
                <a:latin typeface="Glacial Indifference Bold"/>
                <a:ea typeface="+mn-ea"/>
                <a:cs typeface="+mn-cs"/>
              </a:rPr>
              <a:t>. </a:t>
            </a:r>
          </a:p>
        </p:txBody>
      </p:sp>
      <p:sp>
        <p:nvSpPr>
          <p:cNvPr id="16" name="TextBox 15">
            <a:extLst>
              <a:ext uri="{FF2B5EF4-FFF2-40B4-BE49-F238E27FC236}">
                <a16:creationId xmlns:a16="http://schemas.microsoft.com/office/drawing/2014/main" id="{71AAE250-23DE-8DF6-6046-441465C88744}"/>
              </a:ext>
            </a:extLst>
          </p:cNvPr>
          <p:cNvSpPr txBox="1"/>
          <p:nvPr/>
        </p:nvSpPr>
        <p:spPr>
          <a:xfrm>
            <a:off x="618331" y="2057400"/>
            <a:ext cx="10955333" cy="4616648"/>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marL="457200" marR="0" lvl="0" indent="-4572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a:ea typeface="+mn-ea"/>
                <a:cs typeface="+mn-cs"/>
              </a:rPr>
              <a:t>9 month Internship</a:t>
            </a:r>
          </a:p>
          <a:p>
            <a:pPr marL="457200" marR="0" lvl="0" indent="-4572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white"/>
                </a:solidFill>
                <a:latin typeface="Calibri"/>
              </a:rPr>
              <a:t>3</a:t>
            </a:r>
            <a:r>
              <a:rPr kumimoji="0" lang="en-US" sz="2800" b="0" i="0" u="none" strike="noStrike" kern="1200" cap="none" spc="0" normalizeH="0" baseline="0" noProof="0" dirty="0">
                <a:ln>
                  <a:noFill/>
                </a:ln>
                <a:solidFill>
                  <a:prstClr val="white"/>
                </a:solidFill>
                <a:effectLst/>
                <a:uLnTx/>
                <a:uFillTx/>
                <a:latin typeface="Calibri"/>
                <a:ea typeface="+mn-ea"/>
                <a:cs typeface="+mn-cs"/>
              </a:rPr>
              <a:t> – Ten-week Rotations</a:t>
            </a:r>
          </a:p>
          <a:p>
            <a:pPr marL="800100" lvl="1" indent="-342900" defTabSz="609630">
              <a:buFont typeface="Courier New" panose="02070309020205020404" pitchFamily="49" charset="0"/>
              <a:buChar char="o"/>
              <a:defRPr/>
            </a:pPr>
            <a:r>
              <a:rPr kumimoji="0" lang="en-US" sz="2400" b="0" i="0" u="none" strike="noStrike" kern="1200" cap="none" spc="0" normalizeH="0" baseline="0" noProof="0" dirty="0">
                <a:ln>
                  <a:noFill/>
                </a:ln>
                <a:solidFill>
                  <a:prstClr val="white"/>
                </a:solidFill>
                <a:effectLst/>
                <a:uLnTx/>
                <a:uFillTx/>
                <a:latin typeface="Calibri"/>
                <a:ea typeface="+mn-ea"/>
                <a:cs typeface="Calibri"/>
              </a:rPr>
              <a:t>Food &amp; Beverage</a:t>
            </a:r>
          </a:p>
          <a:p>
            <a:pPr marL="800100" lvl="1" indent="-342900" defTabSz="609630">
              <a:buFont typeface="Courier New" panose="02070309020205020404" pitchFamily="49" charset="0"/>
              <a:buChar char="o"/>
              <a:defRPr/>
            </a:pPr>
            <a:r>
              <a:rPr kumimoji="0" lang="en-US" sz="2400" b="0" i="0" u="none" strike="noStrike" kern="1200" cap="none" spc="0" normalizeH="0" baseline="0" noProof="0" dirty="0">
                <a:ln>
                  <a:noFill/>
                </a:ln>
                <a:solidFill>
                  <a:prstClr val="white"/>
                </a:solidFill>
                <a:effectLst/>
                <a:uLnTx/>
                <a:uFillTx/>
                <a:latin typeface="Calibri"/>
                <a:ea typeface="+mn-ea"/>
                <a:cs typeface="Calibri"/>
              </a:rPr>
              <a:t>Guest Experience </a:t>
            </a:r>
          </a:p>
          <a:p>
            <a:pPr marL="800100" lvl="1" indent="-342900" defTabSz="609630">
              <a:buFont typeface="Courier New" panose="02070309020205020404" pitchFamily="49" charset="0"/>
              <a:buChar char="o"/>
              <a:defRPr/>
            </a:pPr>
            <a:r>
              <a:rPr kumimoji="0" lang="en-US" sz="2400" b="0" i="0" u="none" strike="noStrike" kern="1200" cap="none" spc="0" normalizeH="0" baseline="0" noProof="0" dirty="0">
                <a:ln>
                  <a:noFill/>
                </a:ln>
                <a:solidFill>
                  <a:prstClr val="white"/>
                </a:solidFill>
                <a:effectLst/>
                <a:uLnTx/>
                <a:uFillTx/>
                <a:latin typeface="Calibri"/>
                <a:ea typeface="+mn-ea"/>
                <a:cs typeface="Calibri"/>
              </a:rPr>
              <a:t>Retail</a:t>
            </a:r>
          </a:p>
          <a:p>
            <a:pPr marL="800100" lvl="1" indent="-342900" defTabSz="609630">
              <a:buFont typeface="Courier New" panose="02070309020205020404" pitchFamily="49" charset="0"/>
              <a:buChar char="o"/>
              <a:defRPr/>
            </a:pPr>
            <a:r>
              <a:rPr kumimoji="0" lang="en-US" sz="2400" b="0" i="0" u="none" strike="noStrike" kern="1200" cap="none" spc="0" normalizeH="0" baseline="0" noProof="0" dirty="0">
                <a:ln>
                  <a:noFill/>
                </a:ln>
                <a:solidFill>
                  <a:prstClr val="white"/>
                </a:solidFill>
                <a:effectLst/>
                <a:uLnTx/>
                <a:uFillTx/>
                <a:latin typeface="Calibri"/>
                <a:ea typeface="+mn-ea"/>
                <a:cs typeface="Calibri"/>
              </a:rPr>
              <a:t>Rides</a:t>
            </a:r>
          </a:p>
          <a:p>
            <a:pPr marL="800100" lvl="1" indent="-342900" defTabSz="609630">
              <a:buFont typeface="Courier New" panose="02070309020205020404" pitchFamily="49" charset="0"/>
              <a:buChar char="o"/>
              <a:defRPr/>
            </a:pPr>
            <a:r>
              <a:rPr kumimoji="0" lang="en-US" sz="2400" b="0" i="0" u="none" strike="noStrike" kern="1200" cap="none" spc="0" normalizeH="0" baseline="0" noProof="0" dirty="0">
                <a:ln>
                  <a:noFill/>
                </a:ln>
                <a:solidFill>
                  <a:prstClr val="white"/>
                </a:solidFill>
                <a:effectLst/>
                <a:uLnTx/>
                <a:uFillTx/>
                <a:latin typeface="Calibri"/>
                <a:ea typeface="+mn-ea"/>
                <a:cs typeface="Calibri"/>
              </a:rPr>
              <a:t>Park Quality </a:t>
            </a:r>
          </a:p>
          <a:p>
            <a:pPr marL="800100" lvl="1" indent="-342900" defTabSz="609630">
              <a:buFont typeface="Courier New" panose="02070309020205020404" pitchFamily="49" charset="0"/>
              <a:buChar char="o"/>
              <a:defRPr/>
            </a:pPr>
            <a:r>
              <a:rPr kumimoji="0" lang="en-US" sz="2400" b="0" i="0" u="none" strike="noStrike" kern="1200" cap="none" spc="0" normalizeH="0" baseline="0" noProof="0" dirty="0">
                <a:ln>
                  <a:noFill/>
                </a:ln>
                <a:solidFill>
                  <a:prstClr val="white"/>
                </a:solidFill>
                <a:effectLst/>
                <a:uLnTx/>
                <a:uFillTx/>
                <a:latin typeface="Calibri"/>
                <a:ea typeface="+mn-ea"/>
                <a:cs typeface="Calibri"/>
              </a:rPr>
              <a:t>Maintenance</a:t>
            </a:r>
          </a:p>
          <a:p>
            <a:pPr marL="800100" lvl="1" indent="-342900" defTabSz="609630">
              <a:buFont typeface="Courier New" panose="02070309020205020404" pitchFamily="49" charset="0"/>
              <a:buChar char="o"/>
              <a:defRPr/>
            </a:pPr>
            <a:r>
              <a:rPr kumimoji="0" lang="en-US" sz="2400" b="0" i="0" u="none" strike="noStrike" kern="1200" cap="none" spc="0" normalizeH="0" baseline="0" noProof="0" dirty="0">
                <a:ln>
                  <a:noFill/>
                </a:ln>
                <a:solidFill>
                  <a:prstClr val="white"/>
                </a:solidFill>
                <a:effectLst/>
                <a:uLnTx/>
                <a:uFillTx/>
                <a:latin typeface="Calibri"/>
                <a:ea typeface="+mn-ea"/>
                <a:cs typeface="Calibri"/>
              </a:rPr>
              <a:t>Aviary</a:t>
            </a:r>
          </a:p>
          <a:p>
            <a:pPr marL="800100" lvl="1" indent="-342900" defTabSz="609630">
              <a:buFont typeface="Courier New" panose="02070309020205020404" pitchFamily="49" charset="0"/>
              <a:buChar char="o"/>
              <a:defRPr/>
            </a:pPr>
            <a:r>
              <a:rPr kumimoji="0" lang="en-US" sz="2400" b="0" i="0" u="none" strike="noStrike" kern="1200" cap="none" spc="0" normalizeH="0" baseline="0" noProof="0" dirty="0" err="1">
                <a:ln>
                  <a:noFill/>
                </a:ln>
                <a:solidFill>
                  <a:prstClr val="white"/>
                </a:solidFill>
                <a:effectLst/>
                <a:uLnTx/>
                <a:uFillTx/>
                <a:latin typeface="Calibri"/>
                <a:ea typeface="+mn-ea"/>
                <a:cs typeface="Calibri"/>
              </a:rPr>
              <a:t>Wallaroo</a:t>
            </a:r>
            <a:r>
              <a:rPr kumimoji="0" lang="en-US" sz="2400" b="0" i="0" u="none" strike="noStrike" kern="1200" cap="none" spc="0" normalizeH="0" baseline="0" noProof="0" dirty="0">
                <a:ln>
                  <a:noFill/>
                </a:ln>
                <a:solidFill>
                  <a:prstClr val="white"/>
                </a:solidFill>
                <a:effectLst/>
                <a:uLnTx/>
                <a:uFillTx/>
                <a:latin typeface="Calibri"/>
                <a:ea typeface="+mn-ea"/>
                <a:cs typeface="Calibri"/>
              </a:rPr>
              <a:t> Petting Zoo</a:t>
            </a:r>
          </a:p>
          <a:p>
            <a:pPr marL="800100" lvl="1" indent="-342900" defTabSz="609630">
              <a:buFont typeface="Courier New" panose="02070309020205020404" pitchFamily="49" charset="0"/>
              <a:buChar char="o"/>
              <a:defRPr/>
            </a:pPr>
            <a:r>
              <a:rPr kumimoji="0" lang="en-US" sz="2400" b="0" i="0" u="none" strike="noStrike" kern="1200" cap="none" spc="0" normalizeH="0" baseline="0" noProof="0" dirty="0">
                <a:ln>
                  <a:noFill/>
                </a:ln>
                <a:solidFill>
                  <a:prstClr val="white"/>
                </a:solidFill>
                <a:effectLst/>
                <a:uLnTx/>
                <a:uFillTx/>
                <a:latin typeface="Calibri"/>
                <a:ea typeface="+mn-ea"/>
                <a:cs typeface="Calibri"/>
              </a:rPr>
              <a:t>Accounting </a:t>
            </a:r>
          </a:p>
          <a:p>
            <a:pPr marL="800100" lvl="1" indent="-342900" defTabSz="609630">
              <a:buFont typeface="Courier New" panose="02070309020205020404" pitchFamily="49" charset="0"/>
              <a:buChar char="o"/>
              <a:defRPr/>
            </a:pPr>
            <a:r>
              <a:rPr kumimoji="0" lang="en-US" sz="2400" b="0" i="0" u="none" strike="noStrike" kern="1200" cap="none" spc="0" normalizeH="0" baseline="0" noProof="0" dirty="0">
                <a:ln>
                  <a:noFill/>
                </a:ln>
                <a:solidFill>
                  <a:prstClr val="white"/>
                </a:solidFill>
                <a:effectLst/>
                <a:uLnTx/>
                <a:uFillTx/>
                <a:latin typeface="Calibri"/>
                <a:ea typeface="+mn-ea"/>
                <a:cs typeface="Calibri"/>
              </a:rPr>
              <a:t>Development </a:t>
            </a:r>
          </a:p>
        </p:txBody>
      </p:sp>
      <p:pic>
        <p:nvPicPr>
          <p:cNvPr id="18" name="Picture 17" descr="A person pointing at a map&#10;&#10;Description automatically generated">
            <a:extLst>
              <a:ext uri="{FF2B5EF4-FFF2-40B4-BE49-F238E27FC236}">
                <a16:creationId xmlns:a16="http://schemas.microsoft.com/office/drawing/2014/main" id="{5BDB6888-8BFC-5253-D656-5B11987BDC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2889" y="2105876"/>
            <a:ext cx="2166211" cy="2888281"/>
          </a:xfrm>
          <a:prstGeom prst="rect">
            <a:avLst/>
          </a:prstGeom>
          <a:ln w="12700">
            <a:solidFill>
              <a:schemeClr val="bg1"/>
            </a:solidFill>
          </a:ln>
        </p:spPr>
      </p:pic>
      <p:pic>
        <p:nvPicPr>
          <p:cNvPr id="20" name="Picture 19" descr="A person wearing a face mask&#10;&#10;Description automatically generated">
            <a:extLst>
              <a:ext uri="{FF2B5EF4-FFF2-40B4-BE49-F238E27FC236}">
                <a16:creationId xmlns:a16="http://schemas.microsoft.com/office/drawing/2014/main" id="{389AA70A-C07E-5D27-2625-89A5C1865D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2757" y="4045284"/>
            <a:ext cx="1871420" cy="2495227"/>
          </a:xfrm>
          <a:prstGeom prst="rect">
            <a:avLst/>
          </a:prstGeom>
          <a:ln w="12700">
            <a:solidFill>
              <a:schemeClr val="bg1"/>
            </a:solidFill>
          </a:ln>
        </p:spPr>
      </p:pic>
      <p:pic>
        <p:nvPicPr>
          <p:cNvPr id="22" name="Picture 21" descr="A person with a long arm and a broom&#10;&#10;Description automatically generated">
            <a:extLst>
              <a:ext uri="{FF2B5EF4-FFF2-40B4-BE49-F238E27FC236}">
                <a16:creationId xmlns:a16="http://schemas.microsoft.com/office/drawing/2014/main" id="{4A983497-4DE1-A9FF-75F6-D93B88EB13F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54811" y="2126950"/>
            <a:ext cx="2230103" cy="2973470"/>
          </a:xfrm>
          <a:prstGeom prst="rect">
            <a:avLst/>
          </a:prstGeom>
          <a:ln w="12700">
            <a:solidFill>
              <a:schemeClr val="bg1"/>
            </a:solidFill>
          </a:ln>
        </p:spPr>
      </p:pic>
    </p:spTree>
    <p:extLst>
      <p:ext uri="{BB962C8B-B14F-4D97-AF65-F5344CB8AC3E}">
        <p14:creationId xmlns:p14="http://schemas.microsoft.com/office/powerpoint/2010/main" val="2829246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6858000"/>
            <a:chOff x="0" y="0"/>
            <a:chExt cx="4816593" cy="1339615"/>
          </a:xfrm>
        </p:grpSpPr>
        <p:sp>
          <p:nvSpPr>
            <p:cNvPr id="3" name="Freeform 3"/>
            <p:cNvSpPr/>
            <p:nvPr/>
          </p:nvSpPr>
          <p:spPr>
            <a:xfrm>
              <a:off x="0" y="0"/>
              <a:ext cx="4816592" cy="1339615"/>
            </a:xfrm>
            <a:custGeom>
              <a:avLst/>
              <a:gdLst/>
              <a:ahLst/>
              <a:cxnLst/>
              <a:rect l="l" t="t" r="r" b="b"/>
              <a:pathLst>
                <a:path w="4816592" h="1339615">
                  <a:moveTo>
                    <a:pt x="0" y="0"/>
                  </a:moveTo>
                  <a:lnTo>
                    <a:pt x="4816592" y="0"/>
                  </a:lnTo>
                  <a:lnTo>
                    <a:pt x="4816592" y="1339615"/>
                  </a:lnTo>
                  <a:lnTo>
                    <a:pt x="0" y="1339615"/>
                  </a:lnTo>
                  <a:close/>
                </a:path>
              </a:pathLst>
            </a:custGeom>
            <a:solidFill>
              <a:srgbClr val="FFFFFF"/>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812800" cy="85090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 name="Picture 5"/>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t="92046"/>
          <a:stretch>
            <a:fillRect/>
          </a:stretch>
        </p:blipFill>
        <p:spPr>
          <a:xfrm rot="-10800000">
            <a:off x="0" y="5866738"/>
            <a:ext cx="12192000" cy="1035763"/>
          </a:xfrm>
          <a:prstGeom prst="rect">
            <a:avLst/>
          </a:prstGeom>
        </p:spPr>
      </p:pic>
      <p:sp>
        <p:nvSpPr>
          <p:cNvPr id="6" name="AutoShape 6"/>
          <p:cNvSpPr/>
          <p:nvPr/>
        </p:nvSpPr>
        <p:spPr>
          <a:xfrm>
            <a:off x="0" y="5789267"/>
            <a:ext cx="12192000" cy="0"/>
          </a:xfrm>
          <a:prstGeom prst="line">
            <a:avLst/>
          </a:prstGeom>
          <a:ln w="47625" cap="flat">
            <a:solidFill>
              <a:srgbClr val="0081BE"/>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122755" y="255779"/>
            <a:ext cx="6339005" cy="2346796"/>
          </a:xfrm>
          <a:prstGeom prst="rect">
            <a:avLst/>
          </a:prstGeom>
        </p:spPr>
        <p:txBody>
          <a:bodyPr wrap="square" lIns="0" tIns="0" rIns="0" bIns="0" rtlCol="0" anchor="t">
            <a:spAutoFit/>
          </a:bodyPr>
          <a:lstStyle/>
          <a:p>
            <a:pPr marL="0" marR="0" lvl="0" indent="0" algn="ctr" defTabSz="609630" rtl="0" eaLnBrk="1" fontAlgn="auto" latinLnBrk="0" hangingPunct="1">
              <a:lnSpc>
                <a:spcPts val="6076"/>
              </a:lnSpc>
              <a:spcBef>
                <a:spcPts val="0"/>
              </a:spcBef>
              <a:spcAft>
                <a:spcPts val="0"/>
              </a:spcAft>
              <a:buClrTx/>
              <a:buSzTx/>
              <a:buFontTx/>
              <a:buNone/>
              <a:tabLst/>
              <a:defRPr/>
            </a:pPr>
            <a:r>
              <a:rPr kumimoji="0" lang="en-US" sz="5193" b="0" i="0" u="none" strike="noStrike" kern="1200" cap="none" spc="0" normalizeH="0" baseline="0" noProof="0" dirty="0">
                <a:ln>
                  <a:noFill/>
                </a:ln>
                <a:solidFill>
                  <a:schemeClr val="tx2">
                    <a:lumMod val="75000"/>
                  </a:schemeClr>
                </a:solidFill>
                <a:effectLst/>
                <a:uLnTx/>
                <a:uFillTx/>
                <a:latin typeface="Glacial Indifference Bold"/>
                <a:ea typeface="+mn-ea"/>
                <a:cs typeface="+mn-cs"/>
              </a:rPr>
              <a:t>Project SEARCH</a:t>
            </a:r>
          </a:p>
          <a:p>
            <a:pPr marL="0" marR="0" lvl="0" indent="0" algn="ctr" defTabSz="609630" rtl="0" eaLnBrk="1" fontAlgn="auto" latinLnBrk="0" hangingPunct="1">
              <a:lnSpc>
                <a:spcPts val="6076"/>
              </a:lnSpc>
              <a:spcBef>
                <a:spcPts val="0"/>
              </a:spcBef>
              <a:spcAft>
                <a:spcPts val="0"/>
              </a:spcAft>
              <a:buClrTx/>
              <a:buSzTx/>
              <a:buFontTx/>
              <a:buNone/>
              <a:tabLst/>
              <a:defRPr/>
            </a:pPr>
            <a:r>
              <a:rPr kumimoji="0" lang="en-US" sz="5334" b="0" i="0" u="none" strike="noStrike" kern="1200" cap="none" spc="0" normalizeH="0" baseline="0" noProof="0" dirty="0" err="1">
                <a:ln>
                  <a:noFill/>
                </a:ln>
                <a:solidFill>
                  <a:schemeClr val="tx2">
                    <a:lumMod val="75000"/>
                  </a:schemeClr>
                </a:solidFill>
                <a:effectLst/>
                <a:uLnTx/>
                <a:uFillTx/>
                <a:latin typeface="ABeeZee"/>
                <a:ea typeface="+mn-ea"/>
                <a:cs typeface="+mn-cs"/>
              </a:rPr>
              <a:t>ZooTampa</a:t>
            </a:r>
            <a:endParaRPr kumimoji="0" lang="en-US" sz="5334" b="0" i="0" u="none" strike="noStrike" kern="1200" cap="none" spc="0" normalizeH="0" baseline="0" noProof="0" dirty="0">
              <a:ln>
                <a:noFill/>
              </a:ln>
              <a:solidFill>
                <a:schemeClr val="tx2">
                  <a:lumMod val="75000"/>
                </a:schemeClr>
              </a:solidFill>
              <a:effectLst/>
              <a:uLnTx/>
              <a:uFillTx/>
              <a:latin typeface="ABeeZee"/>
              <a:ea typeface="+mn-ea"/>
              <a:cs typeface="+mn-cs"/>
            </a:endParaRPr>
          </a:p>
          <a:p>
            <a:pPr marL="0" marR="0" lvl="0" indent="0" algn="ctr" defTabSz="609630" rtl="0" eaLnBrk="1" fontAlgn="auto" latinLnBrk="0" hangingPunct="1">
              <a:lnSpc>
                <a:spcPts val="6076"/>
              </a:lnSpc>
              <a:spcBef>
                <a:spcPts val="0"/>
              </a:spcBef>
              <a:spcAft>
                <a:spcPts val="0"/>
              </a:spcAft>
              <a:buClrTx/>
              <a:buSzTx/>
              <a:buFontTx/>
              <a:buNone/>
              <a:tabLst/>
              <a:defRPr/>
            </a:pPr>
            <a:endParaRPr kumimoji="0" lang="en-US" sz="5193" b="0" i="0" u="none" strike="noStrike" kern="1200" cap="none" spc="0" normalizeH="0" baseline="0" noProof="0" dirty="0">
              <a:ln>
                <a:noFill/>
              </a:ln>
              <a:solidFill>
                <a:schemeClr val="tx2">
                  <a:lumMod val="75000"/>
                </a:schemeClr>
              </a:solidFill>
              <a:effectLst/>
              <a:uLnTx/>
              <a:uFillTx/>
              <a:latin typeface="Glacial Indifference Bold"/>
              <a:ea typeface="+mn-ea"/>
              <a:cs typeface="+mn-cs"/>
            </a:endParaRPr>
          </a:p>
        </p:txBody>
      </p:sp>
      <p:sp>
        <p:nvSpPr>
          <p:cNvPr id="11" name="TextBox 11"/>
          <p:cNvSpPr txBox="1"/>
          <p:nvPr/>
        </p:nvSpPr>
        <p:spPr>
          <a:xfrm>
            <a:off x="108523" y="1873934"/>
            <a:ext cx="6510673" cy="468141"/>
          </a:xfrm>
          <a:prstGeom prst="rect">
            <a:avLst/>
          </a:prstGeom>
        </p:spPr>
        <p:txBody>
          <a:bodyPr lIns="0" tIns="0" rIns="0" bIns="0" rtlCol="0" anchor="t">
            <a:spAutoFit/>
          </a:bodyPr>
          <a:lstStyle/>
          <a:p>
            <a:pPr marL="0" marR="0" lvl="0" indent="0" algn="ctr" defTabSz="609630" rtl="0" eaLnBrk="1" fontAlgn="auto" latinLnBrk="0" hangingPunct="1">
              <a:lnSpc>
                <a:spcPts val="364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70C0"/>
                </a:solidFill>
                <a:effectLst/>
                <a:uLnTx/>
                <a:uFillTx/>
                <a:latin typeface="ABeeZee"/>
                <a:ea typeface="+mn-ea"/>
                <a:cs typeface="+mn-cs"/>
              </a:rPr>
              <a:t>MacDonald Training Center (MTC)</a:t>
            </a:r>
            <a:r>
              <a:rPr kumimoji="0" lang="en-US" sz="2599" b="0" i="0" u="none" strike="noStrike" kern="1200" cap="none" spc="0" normalizeH="0" baseline="0" noProof="0" dirty="0">
                <a:ln>
                  <a:noFill/>
                </a:ln>
                <a:solidFill>
                  <a:srgbClr val="0070C0"/>
                </a:solidFill>
                <a:effectLst/>
                <a:uLnTx/>
                <a:uFillTx/>
                <a:latin typeface="ABeeZee"/>
                <a:ea typeface="+mn-ea"/>
                <a:cs typeface="+mn-cs"/>
              </a:rPr>
              <a:t> </a:t>
            </a:r>
          </a:p>
        </p:txBody>
      </p:sp>
      <p:pic>
        <p:nvPicPr>
          <p:cNvPr id="13" name="Picture 8"/>
          <p:cNvPicPr>
            <a:picLocks noChangeAspect="1"/>
          </p:cNvPicPr>
          <p:nvPr/>
        </p:nvPicPr>
        <p:blipFill>
          <a:blip r:embed="rId4"/>
          <a:srcRect l="5063" t="2395" r="1062"/>
          <a:stretch>
            <a:fillRect/>
          </a:stretch>
        </p:blipFill>
        <p:spPr>
          <a:xfrm>
            <a:off x="7819936" y="535710"/>
            <a:ext cx="3602153" cy="4993786"/>
          </a:xfrm>
          <a:prstGeom prst="rect">
            <a:avLst/>
          </a:prstGeom>
        </p:spPr>
      </p:pic>
      <p:sp>
        <p:nvSpPr>
          <p:cNvPr id="15" name="TextBox 14">
            <a:extLst>
              <a:ext uri="{FF2B5EF4-FFF2-40B4-BE49-F238E27FC236}">
                <a16:creationId xmlns:a16="http://schemas.microsoft.com/office/drawing/2014/main" id="{4E2119CF-CA1E-A6B0-498F-4D75AA1197FB}"/>
              </a:ext>
            </a:extLst>
          </p:cNvPr>
          <p:cNvSpPr txBox="1"/>
          <p:nvPr/>
        </p:nvSpPr>
        <p:spPr>
          <a:xfrm>
            <a:off x="488515" y="3451883"/>
            <a:ext cx="5973245" cy="757130"/>
          </a:xfrm>
          <a:prstGeom prst="rect">
            <a:avLst/>
          </a:prstGeom>
          <a:noFill/>
        </p:spPr>
        <p:txBody>
          <a:bodyPr wrap="square">
            <a:spAutoFit/>
          </a:bodyPr>
          <a:lstStyle/>
          <a:p>
            <a:pPr marR="0" lvl="1" algn="l" defTabSz="914400" rtl="0" eaLnBrk="1" fontAlgn="auto" latinLnBrk="0" hangingPunct="1">
              <a:lnSpc>
                <a:spcPct val="90000"/>
              </a:lnSpc>
              <a:spcBef>
                <a:spcPts val="500"/>
              </a:spcBef>
              <a:spcAft>
                <a:spcPts val="0"/>
              </a:spcAft>
              <a:buClrTx/>
              <a:buSzTx/>
              <a:tabLst/>
              <a:defRPr/>
            </a:pP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Adults with disabilities get new skills in Project SEARCH program | wtsp.com</a:t>
            </a: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030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51356">
              <a:schemeClr val="tx2">
                <a:lumMod val="40000"/>
                <a:lumOff val="60000"/>
              </a:schemeClr>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2" name="Group 2"/>
          <p:cNvGrpSpPr/>
          <p:nvPr/>
        </p:nvGrpSpPr>
        <p:grpSpPr>
          <a:xfrm>
            <a:off x="0" y="1908352"/>
            <a:ext cx="12192000" cy="4884125"/>
            <a:chOff x="0" y="0"/>
            <a:chExt cx="4816593" cy="1929531"/>
          </a:xfrm>
        </p:grpSpPr>
        <p:sp>
          <p:nvSpPr>
            <p:cNvPr id="3" name="Freeform 3"/>
            <p:cNvSpPr/>
            <p:nvPr/>
          </p:nvSpPr>
          <p:spPr>
            <a:xfrm>
              <a:off x="0" y="0"/>
              <a:ext cx="4816592" cy="1929531"/>
            </a:xfrm>
            <a:custGeom>
              <a:avLst/>
              <a:gdLst/>
              <a:ahLst/>
              <a:cxnLst/>
              <a:rect l="l" t="t" r="r" b="b"/>
              <a:pathLst>
                <a:path w="4816592" h="1929531">
                  <a:moveTo>
                    <a:pt x="0" y="0"/>
                  </a:moveTo>
                  <a:lnTo>
                    <a:pt x="4816592" y="0"/>
                  </a:lnTo>
                  <a:lnTo>
                    <a:pt x="4816592" y="1929531"/>
                  </a:lnTo>
                  <a:lnTo>
                    <a:pt x="0" y="1929531"/>
                  </a:lnTo>
                  <a:close/>
                </a:path>
              </a:pathLst>
            </a:custGeom>
            <a:solidFill>
              <a:srgbClr val="FFFFFF"/>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p:cNvSpPr txBox="1"/>
            <p:nvPr/>
          </p:nvSpPr>
          <p:spPr>
            <a:xfrm>
              <a:off x="0" y="-38100"/>
              <a:ext cx="812800" cy="85090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AutoShape 5"/>
          <p:cNvSpPr/>
          <p:nvPr/>
        </p:nvSpPr>
        <p:spPr>
          <a:xfrm>
            <a:off x="0" y="1986648"/>
            <a:ext cx="12192000" cy="0"/>
          </a:xfrm>
          <a:prstGeom prst="line">
            <a:avLst/>
          </a:prstGeom>
          <a:ln w="47625" cap="flat">
            <a:solidFill>
              <a:schemeClr val="tx2">
                <a:lumMod val="60000"/>
                <a:lumOff val="40000"/>
              </a:schemeClr>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6"/>
          <p:cNvPicPr>
            <a:picLocks noChangeAspect="1"/>
          </p:cNvPicPr>
          <p:nvPr/>
        </p:nvPicPr>
        <p:blipFill>
          <a:blip r:embed="rId2">
            <a:alphaModFix amt="50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l="2140" t="73460" r="11904"/>
          <a:stretch>
            <a:fillRect/>
          </a:stretch>
        </p:blipFill>
        <p:spPr>
          <a:xfrm rot="-10800000">
            <a:off x="-5028" y="2042319"/>
            <a:ext cx="12217669" cy="4020633"/>
          </a:xfrm>
          <a:prstGeom prst="rect">
            <a:avLst/>
          </a:prstGeom>
        </p:spPr>
      </p:pic>
      <p:grpSp>
        <p:nvGrpSpPr>
          <p:cNvPr id="10" name="Group 10"/>
          <p:cNvGrpSpPr/>
          <p:nvPr/>
        </p:nvGrpSpPr>
        <p:grpSpPr>
          <a:xfrm>
            <a:off x="318278" y="3014882"/>
            <a:ext cx="2546947" cy="2966394"/>
            <a:chOff x="0" y="0"/>
            <a:chExt cx="919878" cy="1071369"/>
          </a:xfrm>
        </p:grpSpPr>
        <p:sp>
          <p:nvSpPr>
            <p:cNvPr id="11" name="Freeform 11"/>
            <p:cNvSpPr/>
            <p:nvPr/>
          </p:nvSpPr>
          <p:spPr>
            <a:xfrm>
              <a:off x="0" y="0"/>
              <a:ext cx="919878" cy="1071369"/>
            </a:xfrm>
            <a:custGeom>
              <a:avLst/>
              <a:gdLst/>
              <a:ahLst/>
              <a:cxnLst/>
              <a:rect l="l" t="t" r="r" b="b"/>
              <a:pathLst>
                <a:path w="919878" h="1071369">
                  <a:moveTo>
                    <a:pt x="0" y="0"/>
                  </a:moveTo>
                  <a:lnTo>
                    <a:pt x="919878" y="0"/>
                  </a:lnTo>
                  <a:lnTo>
                    <a:pt x="919878" y="1071369"/>
                  </a:lnTo>
                  <a:lnTo>
                    <a:pt x="0" y="1071369"/>
                  </a:lnTo>
                  <a:close/>
                </a:path>
              </a:pathLst>
            </a:custGeom>
            <a:solidFill>
              <a:srgbClr val="605451"/>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2"/>
            <p:cNvSpPr txBox="1"/>
            <p:nvPr/>
          </p:nvSpPr>
          <p:spPr>
            <a:xfrm>
              <a:off x="0" y="-38100"/>
              <a:ext cx="812800" cy="85090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AutoShape 13"/>
          <p:cNvSpPr/>
          <p:nvPr/>
        </p:nvSpPr>
        <p:spPr>
          <a:xfrm>
            <a:off x="0" y="6064476"/>
            <a:ext cx="12192000" cy="0"/>
          </a:xfrm>
          <a:prstGeom prst="line">
            <a:avLst/>
          </a:prstGeom>
          <a:ln w="47625" cap="flat">
            <a:solidFill>
              <a:srgbClr val="0081BE"/>
            </a:solidFill>
            <a:prstDash val="solid"/>
            <a:headEnd type="none" w="sm" len="sm"/>
            <a:tailEnd type="none" w="sm" len="sm"/>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14" name="Group 14"/>
          <p:cNvGrpSpPr/>
          <p:nvPr/>
        </p:nvGrpSpPr>
        <p:grpSpPr>
          <a:xfrm>
            <a:off x="8716592" y="2999007"/>
            <a:ext cx="2463747" cy="2982269"/>
            <a:chOff x="0" y="0"/>
            <a:chExt cx="889829" cy="1077103"/>
          </a:xfrm>
        </p:grpSpPr>
        <p:sp>
          <p:nvSpPr>
            <p:cNvPr id="15" name="Freeform 15"/>
            <p:cNvSpPr/>
            <p:nvPr/>
          </p:nvSpPr>
          <p:spPr>
            <a:xfrm>
              <a:off x="0" y="0"/>
              <a:ext cx="889829" cy="1077103"/>
            </a:xfrm>
            <a:custGeom>
              <a:avLst/>
              <a:gdLst/>
              <a:ahLst/>
              <a:cxnLst/>
              <a:rect l="l" t="t" r="r" b="b"/>
              <a:pathLst>
                <a:path w="889829" h="1077103">
                  <a:moveTo>
                    <a:pt x="0" y="0"/>
                  </a:moveTo>
                  <a:lnTo>
                    <a:pt x="889829" y="0"/>
                  </a:lnTo>
                  <a:lnTo>
                    <a:pt x="889829" y="1077103"/>
                  </a:lnTo>
                  <a:lnTo>
                    <a:pt x="0" y="1077103"/>
                  </a:lnTo>
                  <a:close/>
                </a:path>
              </a:pathLst>
            </a:custGeom>
            <a:solidFill>
              <a:srgbClr val="5A676C"/>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Box 16"/>
            <p:cNvSpPr txBox="1"/>
            <p:nvPr/>
          </p:nvSpPr>
          <p:spPr>
            <a:xfrm>
              <a:off x="0" y="-38100"/>
              <a:ext cx="812800" cy="85090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9" name="TextBox 19"/>
          <p:cNvSpPr txBox="1"/>
          <p:nvPr/>
        </p:nvSpPr>
        <p:spPr>
          <a:xfrm>
            <a:off x="685800" y="343821"/>
            <a:ext cx="10820400" cy="1564531"/>
          </a:xfrm>
          <a:prstGeom prst="rect">
            <a:avLst/>
          </a:prstGeom>
        </p:spPr>
        <p:txBody>
          <a:bodyPr lIns="0" tIns="0" rIns="0" bIns="0" rtlCol="0" anchor="t">
            <a:spAutoFit/>
          </a:bodyPr>
          <a:lstStyle/>
          <a:p>
            <a:pPr marL="0" marR="0" lvl="0" indent="0" algn="ctr" defTabSz="609630" rtl="0" eaLnBrk="1" fontAlgn="auto" latinLnBrk="0" hangingPunct="1">
              <a:lnSpc>
                <a:spcPts val="6076"/>
              </a:lnSpc>
              <a:spcBef>
                <a:spcPts val="0"/>
              </a:spcBef>
              <a:spcAft>
                <a:spcPts val="0"/>
              </a:spcAft>
              <a:buClrTx/>
              <a:buSzTx/>
              <a:buFontTx/>
              <a:buNone/>
              <a:tabLst/>
              <a:defRPr/>
            </a:pPr>
            <a:r>
              <a:rPr kumimoji="0" lang="en-US" sz="5167" b="0" i="0" u="none" strike="noStrike" kern="1200" cap="none" spc="0" normalizeH="0" baseline="0" noProof="0" dirty="0">
                <a:ln>
                  <a:noFill/>
                </a:ln>
                <a:solidFill>
                  <a:schemeClr val="tx2">
                    <a:lumMod val="75000"/>
                  </a:schemeClr>
                </a:solidFill>
                <a:effectLst/>
                <a:uLnTx/>
                <a:uFillTx/>
                <a:latin typeface="Glacial Indifference Bold"/>
                <a:ea typeface="+mn-ea"/>
                <a:cs typeface="+mn-cs"/>
              </a:rPr>
              <a:t>Meet the interns who were hired at </a:t>
            </a:r>
            <a:r>
              <a:rPr kumimoji="0" lang="en-US" sz="5167" b="0" i="0" u="none" strike="noStrike" kern="1200" cap="none" spc="0" normalizeH="0" baseline="0" noProof="0" dirty="0" err="1">
                <a:ln>
                  <a:noFill/>
                </a:ln>
                <a:solidFill>
                  <a:schemeClr val="tx2">
                    <a:lumMod val="75000"/>
                  </a:schemeClr>
                </a:solidFill>
                <a:effectLst/>
                <a:uLnTx/>
                <a:uFillTx/>
                <a:latin typeface="Glacial Indifference Bold"/>
                <a:ea typeface="+mn-ea"/>
                <a:cs typeface="+mn-cs"/>
              </a:rPr>
              <a:t>ZooTampa</a:t>
            </a:r>
            <a:r>
              <a:rPr kumimoji="0" lang="en-US" sz="5167" b="0" i="0" u="none" strike="noStrike" kern="1200" cap="none" spc="0" normalizeH="0" baseline="0" noProof="0" dirty="0">
                <a:ln>
                  <a:noFill/>
                </a:ln>
                <a:solidFill>
                  <a:schemeClr val="tx2">
                    <a:lumMod val="75000"/>
                  </a:schemeClr>
                </a:solidFill>
                <a:effectLst/>
                <a:uLnTx/>
                <a:uFillTx/>
                <a:latin typeface="Glacial Indifference Bold"/>
                <a:ea typeface="+mn-ea"/>
                <a:cs typeface="+mn-cs"/>
              </a:rPr>
              <a:t>! </a:t>
            </a:r>
            <a:endParaRPr kumimoji="0" lang="en-US" sz="5193" b="0" i="0" u="none" strike="noStrike" kern="1200" cap="none" spc="0" normalizeH="0" baseline="0" noProof="0" dirty="0">
              <a:ln>
                <a:noFill/>
              </a:ln>
              <a:solidFill>
                <a:schemeClr val="tx2">
                  <a:lumMod val="75000"/>
                </a:schemeClr>
              </a:solidFill>
              <a:effectLst/>
              <a:uLnTx/>
              <a:uFillTx/>
              <a:latin typeface="Glacial Indifference Bold"/>
              <a:ea typeface="+mn-ea"/>
              <a:cs typeface="+mn-cs"/>
            </a:endParaRPr>
          </a:p>
        </p:txBody>
      </p:sp>
      <p:sp>
        <p:nvSpPr>
          <p:cNvPr id="20" name="TextBox 20"/>
          <p:cNvSpPr txBox="1"/>
          <p:nvPr/>
        </p:nvSpPr>
        <p:spPr>
          <a:xfrm>
            <a:off x="5946650" y="3297552"/>
            <a:ext cx="6350" cy="511935"/>
          </a:xfrm>
          <a:prstGeom prst="rect">
            <a:avLst/>
          </a:prstGeom>
        </p:spPr>
        <p:txBody>
          <a:bodyPr lIns="0" tIns="0" rIns="0" bIns="0" rtlCol="0" anchor="t">
            <a:spAutoFit/>
          </a:bodyPr>
          <a:lstStyle/>
          <a:p>
            <a:pPr marL="0" marR="0" lvl="0" indent="0" algn="ctr" defTabSz="609630" rtl="0" eaLnBrk="1" fontAlgn="auto" latinLnBrk="0" hangingPunct="1">
              <a:lnSpc>
                <a:spcPts val="485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1" name="TextBox 21"/>
          <p:cNvSpPr txBox="1"/>
          <p:nvPr/>
        </p:nvSpPr>
        <p:spPr>
          <a:xfrm>
            <a:off x="224982" y="6222479"/>
            <a:ext cx="3083719" cy="468398"/>
          </a:xfrm>
          <a:prstGeom prst="rect">
            <a:avLst/>
          </a:prstGeom>
        </p:spPr>
        <p:txBody>
          <a:bodyPr lIns="0" tIns="0" rIns="0" bIns="0" rtlCol="0" anchor="t">
            <a:spAutoFit/>
          </a:bodyPr>
          <a:lstStyle/>
          <a:p>
            <a:pPr marL="0" marR="0" lvl="0" indent="0" algn="ctr" defTabSz="609630" rtl="0" eaLnBrk="1" fontAlgn="auto" latinLnBrk="0" hangingPunct="1">
              <a:lnSpc>
                <a:spcPts val="4013"/>
              </a:lnSpc>
              <a:spcBef>
                <a:spcPts val="0"/>
              </a:spcBef>
              <a:spcAft>
                <a:spcPts val="0"/>
              </a:spcAft>
              <a:buClrTx/>
              <a:buSzTx/>
              <a:buFontTx/>
              <a:buNone/>
              <a:tabLst/>
              <a:defRPr/>
            </a:pPr>
            <a:r>
              <a:rPr kumimoji="0" lang="en-US" sz="2866" b="0" i="0" u="none" strike="noStrike" kern="1200" cap="none" spc="0" normalizeH="0" baseline="0" noProof="0" dirty="0">
                <a:ln>
                  <a:noFill/>
                </a:ln>
                <a:solidFill>
                  <a:srgbClr val="0081BE"/>
                </a:solidFill>
                <a:effectLst/>
                <a:uLnTx/>
                <a:uFillTx/>
                <a:latin typeface="Open Sans Light Bold"/>
                <a:ea typeface="+mn-ea"/>
                <a:cs typeface="+mn-cs"/>
              </a:rPr>
              <a:t>Anthony Bartlett  </a:t>
            </a:r>
          </a:p>
        </p:txBody>
      </p:sp>
      <p:sp>
        <p:nvSpPr>
          <p:cNvPr id="22" name="TextBox 22"/>
          <p:cNvSpPr txBox="1"/>
          <p:nvPr/>
        </p:nvSpPr>
        <p:spPr>
          <a:xfrm>
            <a:off x="8716321" y="6182286"/>
            <a:ext cx="2938859" cy="468398"/>
          </a:xfrm>
          <a:prstGeom prst="rect">
            <a:avLst/>
          </a:prstGeom>
        </p:spPr>
        <p:txBody>
          <a:bodyPr lIns="0" tIns="0" rIns="0" bIns="0" rtlCol="0" anchor="t">
            <a:spAutoFit/>
          </a:bodyPr>
          <a:lstStyle/>
          <a:p>
            <a:pPr marL="0" marR="0" lvl="0" indent="0" algn="ctr" defTabSz="609630" rtl="0" eaLnBrk="1" fontAlgn="auto" latinLnBrk="0" hangingPunct="1">
              <a:lnSpc>
                <a:spcPts val="4013"/>
              </a:lnSpc>
              <a:spcBef>
                <a:spcPts val="0"/>
              </a:spcBef>
              <a:spcAft>
                <a:spcPts val="0"/>
              </a:spcAft>
              <a:buClrTx/>
              <a:buSzTx/>
              <a:buFontTx/>
              <a:buNone/>
              <a:tabLst/>
              <a:defRPr/>
            </a:pPr>
            <a:r>
              <a:rPr kumimoji="0" lang="en-US" sz="2866" b="0" i="0" u="none" strike="noStrike" kern="1200" cap="none" spc="0" normalizeH="0" baseline="0" noProof="0">
                <a:ln>
                  <a:noFill/>
                </a:ln>
                <a:solidFill>
                  <a:srgbClr val="0081BE"/>
                </a:solidFill>
                <a:effectLst/>
                <a:uLnTx/>
                <a:uFillTx/>
                <a:latin typeface="Open Sans Light Bold"/>
                <a:ea typeface="+mn-ea"/>
                <a:cs typeface="+mn-cs"/>
              </a:rPr>
              <a:t>Marielle Kaspar </a:t>
            </a:r>
          </a:p>
        </p:txBody>
      </p:sp>
      <p:pic>
        <p:nvPicPr>
          <p:cNvPr id="23" name="Picture 23">
            <a:extLst>
              <a:ext uri="{FF2B5EF4-FFF2-40B4-BE49-F238E27FC236}">
                <a16:creationId xmlns:a16="http://schemas.microsoft.com/office/drawing/2014/main" id="{96985129-014A-41E3-73C6-B2A8F4F5C75D}"/>
              </a:ext>
            </a:extLst>
          </p:cNvPr>
          <p:cNvPicPr>
            <a:picLocks noChangeAspect="1"/>
          </p:cNvPicPr>
          <p:nvPr/>
        </p:nvPicPr>
        <p:blipFill>
          <a:blip r:embed="rId4"/>
          <a:stretch>
            <a:fillRect/>
          </a:stretch>
        </p:blipFill>
        <p:spPr>
          <a:xfrm>
            <a:off x="333621" y="2676298"/>
            <a:ext cx="2160495" cy="3107841"/>
          </a:xfrm>
          <a:prstGeom prst="rect">
            <a:avLst/>
          </a:prstGeom>
        </p:spPr>
      </p:pic>
      <p:pic>
        <p:nvPicPr>
          <p:cNvPr id="24" name="Picture 24">
            <a:extLst>
              <a:ext uri="{FF2B5EF4-FFF2-40B4-BE49-F238E27FC236}">
                <a16:creationId xmlns:a16="http://schemas.microsoft.com/office/drawing/2014/main" id="{46E0EFCC-68A1-83C6-4451-47250A2F6C7D}"/>
              </a:ext>
            </a:extLst>
          </p:cNvPr>
          <p:cNvPicPr>
            <a:picLocks noChangeAspect="1"/>
          </p:cNvPicPr>
          <p:nvPr/>
        </p:nvPicPr>
        <p:blipFill>
          <a:blip r:embed="rId5"/>
          <a:stretch>
            <a:fillRect/>
          </a:stretch>
        </p:blipFill>
        <p:spPr>
          <a:xfrm>
            <a:off x="8963550" y="2614047"/>
            <a:ext cx="2247900" cy="3162407"/>
          </a:xfrm>
          <a:prstGeom prst="rect">
            <a:avLst/>
          </a:prstGeom>
        </p:spPr>
      </p:pic>
      <p:pic>
        <p:nvPicPr>
          <p:cNvPr id="28" name="Picture 27"/>
          <p:cNvPicPr>
            <a:picLocks noChangeAspect="1"/>
          </p:cNvPicPr>
          <p:nvPr/>
        </p:nvPicPr>
        <p:blipFill>
          <a:blip r:embed="rId6"/>
          <a:stretch>
            <a:fillRect/>
          </a:stretch>
        </p:blipFill>
        <p:spPr>
          <a:xfrm>
            <a:off x="4109867" y="2614047"/>
            <a:ext cx="3435406" cy="3274929"/>
          </a:xfrm>
          <a:prstGeom prst="rect">
            <a:avLst/>
          </a:prstGeom>
        </p:spPr>
      </p:pic>
      <p:sp>
        <p:nvSpPr>
          <p:cNvPr id="26" name="TextBox 21">
            <a:extLst>
              <a:ext uri="{FF2B5EF4-FFF2-40B4-BE49-F238E27FC236}">
                <a16:creationId xmlns:a16="http://schemas.microsoft.com/office/drawing/2014/main" id="{DE50371D-DEB2-7A43-3CB9-8212E3B201FB}"/>
              </a:ext>
            </a:extLst>
          </p:cNvPr>
          <p:cNvSpPr txBox="1"/>
          <p:nvPr/>
        </p:nvSpPr>
        <p:spPr>
          <a:xfrm>
            <a:off x="4244557" y="6198445"/>
            <a:ext cx="3083719" cy="479555"/>
          </a:xfrm>
          <a:prstGeom prst="rect">
            <a:avLst/>
          </a:prstGeom>
        </p:spPr>
        <p:txBody>
          <a:bodyPr lIns="0" tIns="0" rIns="0" bIns="0" rtlCol="0" anchor="t">
            <a:spAutoFit/>
          </a:bodyPr>
          <a:lstStyle/>
          <a:p>
            <a:pPr marL="0" marR="0" lvl="0" indent="0" algn="ctr" defTabSz="609630" rtl="0" eaLnBrk="1" fontAlgn="auto" latinLnBrk="0" hangingPunct="1">
              <a:lnSpc>
                <a:spcPts val="4013"/>
              </a:lnSpc>
              <a:spcBef>
                <a:spcPts val="0"/>
              </a:spcBef>
              <a:spcAft>
                <a:spcPts val="0"/>
              </a:spcAft>
              <a:buClrTx/>
              <a:buSzTx/>
              <a:buFontTx/>
              <a:buNone/>
              <a:tabLst/>
              <a:defRPr/>
            </a:pPr>
            <a:r>
              <a:rPr kumimoji="0" lang="en-US" sz="2866" b="0" i="0" u="none" strike="noStrike" kern="1200" cap="none" spc="0" normalizeH="0" baseline="0" noProof="0" dirty="0">
                <a:ln>
                  <a:noFill/>
                </a:ln>
                <a:solidFill>
                  <a:srgbClr val="0081BE"/>
                </a:solidFill>
                <a:effectLst/>
                <a:uLnTx/>
                <a:uFillTx/>
                <a:latin typeface="Open Sans Light Bold"/>
                <a:ea typeface="+mn-ea"/>
                <a:cs typeface="+mn-cs"/>
              </a:rPr>
              <a:t>John Pyros</a:t>
            </a:r>
          </a:p>
        </p:txBody>
      </p:sp>
    </p:spTree>
    <p:extLst>
      <p:ext uri="{BB962C8B-B14F-4D97-AF65-F5344CB8AC3E}">
        <p14:creationId xmlns:p14="http://schemas.microsoft.com/office/powerpoint/2010/main" val="2351089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1508</TotalTime>
  <Words>1343</Words>
  <Application>Microsoft Office PowerPoint</Application>
  <PresentationFormat>Widescreen</PresentationFormat>
  <Paragraphs>97</Paragraphs>
  <Slides>15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ABeeZee</vt:lpstr>
      <vt:lpstr>Arial</vt:lpstr>
      <vt:lpstr>Calibri</vt:lpstr>
      <vt:lpstr>Calibri Light</vt:lpstr>
      <vt:lpstr>Courier New</vt:lpstr>
      <vt:lpstr>Glacial Indifference Bold</vt:lpstr>
      <vt:lpstr>Open Sans Light Bold</vt:lpstr>
      <vt:lpstr>Office Theme</vt:lpstr>
      <vt:lpstr>1_Office Theme</vt:lpstr>
      <vt:lpstr>Florida  Project SEARCH Adult Model A Brief Overview</vt:lpstr>
      <vt:lpstr>RESPECT of Florida &amp; FDDC </vt:lpstr>
      <vt:lpstr>Project SEARCH</vt:lpstr>
      <vt:lpstr>Benefits of  the Project SEARCH Model</vt:lpstr>
      <vt:lpstr>Our Four Sites</vt:lpstr>
      <vt:lpstr>Our Four Sites:  MacDonald Training Center</vt:lpstr>
      <vt:lpstr>PowerPoint Presentation</vt:lpstr>
      <vt:lpstr>PowerPoint Presentation</vt:lpstr>
      <vt:lpstr>PowerPoint Presentation</vt:lpstr>
      <vt:lpstr>Our Four Sites: ARC of Martin County</vt:lpstr>
      <vt:lpstr>Our Four Sites:  Goodwill Suncoast</vt:lpstr>
      <vt:lpstr>Our Four Sites:  The Arc of Putnam County</vt:lpstr>
      <vt:lpstr>Project SEARCH Funding Obstacle for Adult Sites</vt:lpstr>
      <vt:lpstr>Moving Forward</vt:lpstr>
      <vt:lpstr>Interns in Action During Various Rotations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Florida Project SEARCH Adult Model</dc:title>
  <dc:creator>Sue Koziol</dc:creator>
  <cp:lastModifiedBy>Courtney Swilley</cp:lastModifiedBy>
  <cp:revision>15</cp:revision>
  <dcterms:created xsi:type="dcterms:W3CDTF">2022-03-26T15:04:16Z</dcterms:created>
  <dcterms:modified xsi:type="dcterms:W3CDTF">2023-09-15T15:12:41Z</dcterms:modified>
</cp:coreProperties>
</file>